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70" r:id="rId6"/>
    <p:sldId id="267"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69" r:id="rId22"/>
    <p:sldId id="285" r:id="rId23"/>
    <p:sldId id="286" r:id="rId24"/>
    <p:sldId id="287" r:id="rId25"/>
    <p:sldId id="288" r:id="rId26"/>
    <p:sldId id="291" r:id="rId27"/>
    <p:sldId id="292" r:id="rId28"/>
    <p:sldId id="293" r:id="rId29"/>
    <p:sldId id="289" r:id="rId30"/>
    <p:sldId id="290" r:id="rId31"/>
    <p:sldId id="294" r:id="rId32"/>
    <p:sldId id="297" r:id="rId33"/>
    <p:sldId id="298" r:id="rId34"/>
    <p:sldId id="299" r:id="rId35"/>
    <p:sldId id="300" r:id="rId36"/>
    <p:sldId id="301" r:id="rId37"/>
    <p:sldId id="302" r:id="rId38"/>
    <p:sldId id="296" r:id="rId39"/>
    <p:sldId id="259"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14596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1E97A75-3BC2-4F94-9265-B65CFC94541A}"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25322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390283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430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3071205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3624708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230701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5894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277603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211433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339991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1E97A75-3BC2-4F94-9265-B65CFC94541A}"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502294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1E97A75-3BC2-4F94-9265-B65CFC94541A}" type="datetimeFigureOut">
              <a:rPr lang="tr-TR" smtClean="0"/>
              <a:t>4.02.2020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137825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346649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114746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F1E97A75-3BC2-4F94-9265-B65CFC94541A}" type="datetimeFigureOut">
              <a:rPr lang="tr-TR" smtClean="0"/>
              <a:t>4.02.2020</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8221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1E97A75-3BC2-4F94-9265-B65CFC94541A}"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E14DE0-ECF0-48D3-BAB5-C1CD092D7C57}" type="slidenum">
              <a:rPr lang="tr-TR" smtClean="0"/>
              <a:t>‹#›</a:t>
            </a:fld>
            <a:endParaRPr lang="tr-TR"/>
          </a:p>
        </p:txBody>
      </p:sp>
    </p:spTree>
    <p:extLst>
      <p:ext uri="{BB962C8B-B14F-4D97-AF65-F5344CB8AC3E}">
        <p14:creationId xmlns:p14="http://schemas.microsoft.com/office/powerpoint/2010/main" val="315865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E97A75-3BC2-4F94-9265-B65CFC94541A}" type="datetimeFigureOut">
              <a:rPr lang="tr-TR" smtClean="0"/>
              <a:t>4.02.2020</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E14DE0-ECF0-48D3-BAB5-C1CD092D7C57}" type="slidenum">
              <a:rPr lang="tr-TR" smtClean="0"/>
              <a:t>‹#›</a:t>
            </a:fld>
            <a:endParaRPr lang="tr-TR"/>
          </a:p>
        </p:txBody>
      </p:sp>
    </p:spTree>
    <p:extLst>
      <p:ext uri="{BB962C8B-B14F-4D97-AF65-F5344CB8AC3E}">
        <p14:creationId xmlns:p14="http://schemas.microsoft.com/office/powerpoint/2010/main" val="17026319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D5635A2-2C86-432F-9DCE-5635D7775C1D}"/>
              </a:ext>
            </a:extLst>
          </p:cNvPr>
          <p:cNvSpPr>
            <a:spLocks noGrp="1"/>
          </p:cNvSpPr>
          <p:nvPr>
            <p:ph type="ctrTitle"/>
          </p:nvPr>
        </p:nvSpPr>
        <p:spPr/>
        <p:txBody>
          <a:bodyPr/>
          <a:lstStyle/>
          <a:p>
            <a:pPr algn="ctr"/>
            <a:r>
              <a:rPr lang="tr-TR" dirty="0"/>
              <a:t>SÜREKLİ İŞÇİ KADROSU</a:t>
            </a:r>
            <a:br>
              <a:rPr lang="tr-TR" dirty="0"/>
            </a:br>
            <a:r>
              <a:rPr lang="tr-TR" dirty="0"/>
              <a:t> (4/D)</a:t>
            </a:r>
          </a:p>
        </p:txBody>
      </p:sp>
      <p:sp>
        <p:nvSpPr>
          <p:cNvPr id="3" name="Alt Başlık 2">
            <a:extLst>
              <a:ext uri="{FF2B5EF4-FFF2-40B4-BE49-F238E27FC236}">
                <a16:creationId xmlns:a16="http://schemas.microsoft.com/office/drawing/2014/main" xmlns="" id="{6FAD9429-D2E6-4DD3-B426-4454FDBDA6B6}"/>
              </a:ext>
            </a:extLst>
          </p:cNvPr>
          <p:cNvSpPr>
            <a:spLocks noGrp="1"/>
          </p:cNvSpPr>
          <p:nvPr>
            <p:ph type="subTitle" idx="1"/>
          </p:nvPr>
        </p:nvSpPr>
        <p:spPr/>
        <p:txBody>
          <a:bodyPr>
            <a:normAutofit fontScale="85000" lnSpcReduction="10000"/>
          </a:bodyPr>
          <a:lstStyle/>
          <a:p>
            <a:pPr algn="ctr"/>
            <a:r>
              <a:rPr lang="tr-TR" sz="4400"/>
              <a:t>    Ücret</a:t>
            </a:r>
            <a:r>
              <a:rPr lang="tr-TR" sz="4400" dirty="0"/>
              <a:t>, Mali ve sosyal hakları</a:t>
            </a:r>
          </a:p>
        </p:txBody>
      </p:sp>
    </p:spTree>
    <p:extLst>
      <p:ext uri="{BB962C8B-B14F-4D97-AF65-F5344CB8AC3E}">
        <p14:creationId xmlns:p14="http://schemas.microsoft.com/office/powerpoint/2010/main" val="139654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31E0C4-D738-4499-AA61-6DD512FA6984}"/>
              </a:ext>
            </a:extLst>
          </p:cNvPr>
          <p:cNvSpPr>
            <a:spLocks noGrp="1"/>
          </p:cNvSpPr>
          <p:nvPr>
            <p:ph type="title"/>
          </p:nvPr>
        </p:nvSpPr>
        <p:spPr/>
        <p:txBody>
          <a:bodyPr/>
          <a:lstStyle/>
          <a:p>
            <a:pPr algn="ctr"/>
            <a:r>
              <a:rPr lang="tr-TR" dirty="0"/>
              <a:t>İlave Tediye Açısından Çalışılmış Gibi Sayılacak Haller</a:t>
            </a:r>
          </a:p>
        </p:txBody>
      </p:sp>
      <p:graphicFrame>
        <p:nvGraphicFramePr>
          <p:cNvPr id="4" name="Tablo 4">
            <a:extLst>
              <a:ext uri="{FF2B5EF4-FFF2-40B4-BE49-F238E27FC236}">
                <a16:creationId xmlns:a16="http://schemas.microsoft.com/office/drawing/2014/main" xmlns="" id="{1209C26B-222E-4146-93C5-563C96930A90}"/>
              </a:ext>
            </a:extLst>
          </p:cNvPr>
          <p:cNvGraphicFramePr>
            <a:graphicFrameLocks noGrp="1"/>
          </p:cNvGraphicFramePr>
          <p:nvPr>
            <p:ph idx="1"/>
            <p:extLst>
              <p:ext uri="{D42A27DB-BD31-4B8C-83A1-F6EECF244321}">
                <p14:modId xmlns:p14="http://schemas.microsoft.com/office/powerpoint/2010/main" val="3326072870"/>
              </p:ext>
            </p:extLst>
          </p:nvPr>
        </p:nvGraphicFramePr>
        <p:xfrm>
          <a:off x="1103313" y="2052638"/>
          <a:ext cx="8947150" cy="667512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xmlns="" val="1467620637"/>
                    </a:ext>
                  </a:extLst>
                </a:gridCol>
                <a:gridCol w="4473575">
                  <a:extLst>
                    <a:ext uri="{9D8B030D-6E8A-4147-A177-3AD203B41FA5}">
                      <a16:colId xmlns:a16="http://schemas.microsoft.com/office/drawing/2014/main" xmlns="" val="1034060268"/>
                    </a:ext>
                  </a:extLst>
                </a:gridCol>
              </a:tblGrid>
              <a:tr h="370840">
                <a:tc>
                  <a:txBody>
                    <a:bodyPr/>
                    <a:lstStyle/>
                    <a:p>
                      <a:endParaRPr lang="tr-TR" dirty="0"/>
                    </a:p>
                  </a:txBody>
                  <a:tcPr/>
                </a:tc>
                <a:tc>
                  <a:txBody>
                    <a:bodyPr/>
                    <a:lstStyle/>
                    <a:p>
                      <a:endParaRPr lang="tr-TR"/>
                    </a:p>
                  </a:txBody>
                  <a:tcPr/>
                </a:tc>
                <a:extLst>
                  <a:ext uri="{0D108BD9-81ED-4DB2-BD59-A6C34878D82A}">
                    <a16:rowId xmlns:a16="http://schemas.microsoft.com/office/drawing/2014/main" xmlns="" val="2943932585"/>
                  </a:ext>
                </a:extLst>
              </a:tr>
              <a:tr h="370840">
                <a:tc>
                  <a:txBody>
                    <a:bodyPr/>
                    <a:lstStyle/>
                    <a:p>
                      <a:r>
                        <a:rPr lang="tr-TR" dirty="0"/>
                        <a:t>Hafta Tatili</a:t>
                      </a:r>
                    </a:p>
                  </a:txBody>
                  <a:tcPr/>
                </a:tc>
                <a:tc>
                  <a:txBody>
                    <a:bodyPr/>
                    <a:lstStyle/>
                    <a:p>
                      <a:r>
                        <a:rPr lang="tr-TR" dirty="0"/>
                        <a:t>Sayılır</a:t>
                      </a:r>
                    </a:p>
                  </a:txBody>
                  <a:tcPr/>
                </a:tc>
                <a:extLst>
                  <a:ext uri="{0D108BD9-81ED-4DB2-BD59-A6C34878D82A}">
                    <a16:rowId xmlns:a16="http://schemas.microsoft.com/office/drawing/2014/main" xmlns="" val="2225493500"/>
                  </a:ext>
                </a:extLst>
              </a:tr>
              <a:tr h="370840">
                <a:tc>
                  <a:txBody>
                    <a:bodyPr/>
                    <a:lstStyle/>
                    <a:p>
                      <a:r>
                        <a:rPr lang="tr-TR" dirty="0"/>
                        <a:t>Ulusal Bayram ve Genel Tatil</a:t>
                      </a:r>
                    </a:p>
                  </a:txBody>
                  <a:tcPr/>
                </a:tc>
                <a:tc>
                  <a:txBody>
                    <a:bodyPr/>
                    <a:lstStyle/>
                    <a:p>
                      <a:r>
                        <a:rPr lang="tr-TR" dirty="0"/>
                        <a:t>Sayılır</a:t>
                      </a:r>
                    </a:p>
                  </a:txBody>
                  <a:tcPr/>
                </a:tc>
                <a:extLst>
                  <a:ext uri="{0D108BD9-81ED-4DB2-BD59-A6C34878D82A}">
                    <a16:rowId xmlns:a16="http://schemas.microsoft.com/office/drawing/2014/main" xmlns="" val="2168766143"/>
                  </a:ext>
                </a:extLst>
              </a:tr>
              <a:tr h="370840">
                <a:tc>
                  <a:txBody>
                    <a:bodyPr/>
                    <a:lstStyle/>
                    <a:p>
                      <a:r>
                        <a:rPr lang="tr-TR" dirty="0"/>
                        <a:t>Hastalık Raporu</a:t>
                      </a:r>
                    </a:p>
                  </a:txBody>
                  <a:tcPr/>
                </a:tc>
                <a:tc>
                  <a:txBody>
                    <a:bodyPr/>
                    <a:lstStyle/>
                    <a:p>
                      <a:r>
                        <a:rPr lang="tr-TR" dirty="0"/>
                        <a:t>Sayılır</a:t>
                      </a:r>
                    </a:p>
                  </a:txBody>
                  <a:tcPr/>
                </a:tc>
                <a:extLst>
                  <a:ext uri="{0D108BD9-81ED-4DB2-BD59-A6C34878D82A}">
                    <a16:rowId xmlns:a16="http://schemas.microsoft.com/office/drawing/2014/main" xmlns="" val="888911758"/>
                  </a:ext>
                </a:extLst>
              </a:tr>
              <a:tr h="370840">
                <a:tc>
                  <a:txBody>
                    <a:bodyPr/>
                    <a:lstStyle/>
                    <a:p>
                      <a:r>
                        <a:rPr lang="tr-TR" dirty="0"/>
                        <a:t>Analık İzni</a:t>
                      </a:r>
                    </a:p>
                  </a:txBody>
                  <a:tcPr/>
                </a:tc>
                <a:tc>
                  <a:txBody>
                    <a:bodyPr/>
                    <a:lstStyle/>
                    <a:p>
                      <a:r>
                        <a:rPr lang="tr-TR" dirty="0"/>
                        <a:t>Sayılır</a:t>
                      </a:r>
                    </a:p>
                  </a:txBody>
                  <a:tcPr/>
                </a:tc>
                <a:extLst>
                  <a:ext uri="{0D108BD9-81ED-4DB2-BD59-A6C34878D82A}">
                    <a16:rowId xmlns:a16="http://schemas.microsoft.com/office/drawing/2014/main" xmlns="" val="3534617646"/>
                  </a:ext>
                </a:extLst>
              </a:tr>
              <a:tr h="370840">
                <a:tc>
                  <a:txBody>
                    <a:bodyPr/>
                    <a:lstStyle/>
                    <a:p>
                      <a:r>
                        <a:rPr lang="tr-TR" dirty="0"/>
                        <a:t>Eşinin Doğum Yapması</a:t>
                      </a:r>
                    </a:p>
                  </a:txBody>
                  <a:tcPr/>
                </a:tc>
                <a:tc>
                  <a:txBody>
                    <a:bodyPr/>
                    <a:lstStyle/>
                    <a:p>
                      <a:r>
                        <a:rPr lang="tr-TR" dirty="0"/>
                        <a:t>Sayılır</a:t>
                      </a:r>
                    </a:p>
                  </a:txBody>
                  <a:tcPr/>
                </a:tc>
                <a:extLst>
                  <a:ext uri="{0D108BD9-81ED-4DB2-BD59-A6C34878D82A}">
                    <a16:rowId xmlns:a16="http://schemas.microsoft.com/office/drawing/2014/main" xmlns="" val="45735615"/>
                  </a:ext>
                </a:extLst>
              </a:tr>
              <a:tr h="370840">
                <a:tc>
                  <a:txBody>
                    <a:bodyPr/>
                    <a:lstStyle/>
                    <a:p>
                      <a:r>
                        <a:rPr lang="tr-TR" dirty="0"/>
                        <a:t>Evlenme İzni</a:t>
                      </a:r>
                    </a:p>
                  </a:txBody>
                  <a:tcPr/>
                </a:tc>
                <a:tc>
                  <a:txBody>
                    <a:bodyPr/>
                    <a:lstStyle/>
                    <a:p>
                      <a:r>
                        <a:rPr lang="tr-TR" dirty="0"/>
                        <a:t>Sayılır</a:t>
                      </a:r>
                    </a:p>
                  </a:txBody>
                  <a:tcPr/>
                </a:tc>
                <a:extLst>
                  <a:ext uri="{0D108BD9-81ED-4DB2-BD59-A6C34878D82A}">
                    <a16:rowId xmlns:a16="http://schemas.microsoft.com/office/drawing/2014/main" xmlns="" val="3205797306"/>
                  </a:ext>
                </a:extLst>
              </a:tr>
              <a:tr h="370840">
                <a:tc>
                  <a:txBody>
                    <a:bodyPr/>
                    <a:lstStyle/>
                    <a:p>
                      <a:r>
                        <a:rPr lang="tr-TR" dirty="0"/>
                        <a:t>Yakınlarının Vefatı</a:t>
                      </a:r>
                    </a:p>
                  </a:txBody>
                  <a:tcPr/>
                </a:tc>
                <a:tc>
                  <a:txBody>
                    <a:bodyPr/>
                    <a:lstStyle/>
                    <a:p>
                      <a:r>
                        <a:rPr lang="tr-TR" dirty="0"/>
                        <a:t>Sayılır</a:t>
                      </a:r>
                    </a:p>
                  </a:txBody>
                  <a:tcPr/>
                </a:tc>
                <a:extLst>
                  <a:ext uri="{0D108BD9-81ED-4DB2-BD59-A6C34878D82A}">
                    <a16:rowId xmlns:a16="http://schemas.microsoft.com/office/drawing/2014/main" xmlns="" val="3996618303"/>
                  </a:ext>
                </a:extLst>
              </a:tr>
              <a:tr h="370840">
                <a:tc>
                  <a:txBody>
                    <a:bodyPr/>
                    <a:lstStyle/>
                    <a:p>
                      <a:r>
                        <a:rPr lang="tr-TR" dirty="0"/>
                        <a:t>Tabi Afet İzni</a:t>
                      </a:r>
                    </a:p>
                  </a:txBody>
                  <a:tcPr/>
                </a:tc>
                <a:tc>
                  <a:txBody>
                    <a:bodyPr/>
                    <a:lstStyle/>
                    <a:p>
                      <a:r>
                        <a:rPr lang="tr-TR" dirty="0"/>
                        <a:t>Sayılır</a:t>
                      </a:r>
                    </a:p>
                  </a:txBody>
                  <a:tcPr/>
                </a:tc>
                <a:extLst>
                  <a:ext uri="{0D108BD9-81ED-4DB2-BD59-A6C34878D82A}">
                    <a16:rowId xmlns:a16="http://schemas.microsoft.com/office/drawing/2014/main" xmlns="" val="3138481874"/>
                  </a:ext>
                </a:extLst>
              </a:tr>
              <a:tr h="370840">
                <a:tc>
                  <a:txBody>
                    <a:bodyPr/>
                    <a:lstStyle/>
                    <a:p>
                      <a:r>
                        <a:rPr lang="tr-TR" dirty="0"/>
                        <a:t>Evlat Edinme</a:t>
                      </a:r>
                    </a:p>
                  </a:txBody>
                  <a:tcPr/>
                </a:tc>
                <a:tc>
                  <a:txBody>
                    <a:bodyPr/>
                    <a:lstStyle/>
                    <a:p>
                      <a:r>
                        <a:rPr lang="tr-TR" dirty="0"/>
                        <a:t>Sayılır</a:t>
                      </a:r>
                    </a:p>
                  </a:txBody>
                  <a:tcPr/>
                </a:tc>
                <a:extLst>
                  <a:ext uri="{0D108BD9-81ED-4DB2-BD59-A6C34878D82A}">
                    <a16:rowId xmlns:a16="http://schemas.microsoft.com/office/drawing/2014/main" xmlns="" val="2319395857"/>
                  </a:ext>
                </a:extLst>
              </a:tr>
              <a:tr h="370840">
                <a:tc>
                  <a:txBody>
                    <a:bodyPr/>
                    <a:lstStyle/>
                    <a:p>
                      <a:r>
                        <a:rPr lang="tr-TR" dirty="0"/>
                        <a:t>Özürlü Çocuk İzni</a:t>
                      </a:r>
                    </a:p>
                  </a:txBody>
                  <a:tcPr/>
                </a:tc>
                <a:tc>
                  <a:txBody>
                    <a:bodyPr/>
                    <a:lstStyle/>
                    <a:p>
                      <a:r>
                        <a:rPr lang="tr-TR" dirty="0"/>
                        <a:t>Sayılır</a:t>
                      </a:r>
                    </a:p>
                  </a:txBody>
                  <a:tcPr/>
                </a:tc>
                <a:extLst>
                  <a:ext uri="{0D108BD9-81ED-4DB2-BD59-A6C34878D82A}">
                    <a16:rowId xmlns:a16="http://schemas.microsoft.com/office/drawing/2014/main" xmlns="" val="3603519097"/>
                  </a:ext>
                </a:extLst>
              </a:tr>
              <a:tr h="370840">
                <a:tc>
                  <a:txBody>
                    <a:bodyPr/>
                    <a:lstStyle/>
                    <a:p>
                      <a:r>
                        <a:rPr lang="tr-TR" dirty="0"/>
                        <a:t>6 Aylık Ücretsiz Doğum İzni</a:t>
                      </a:r>
                    </a:p>
                  </a:txBody>
                  <a:tcPr/>
                </a:tc>
                <a:tc>
                  <a:txBody>
                    <a:bodyPr/>
                    <a:lstStyle/>
                    <a:p>
                      <a:r>
                        <a:rPr lang="tr-TR" dirty="0">
                          <a:solidFill>
                            <a:srgbClr val="FF0000"/>
                          </a:solidFill>
                        </a:rPr>
                        <a:t>Sayılmaz</a:t>
                      </a:r>
                    </a:p>
                  </a:txBody>
                  <a:tcPr/>
                </a:tc>
                <a:extLst>
                  <a:ext uri="{0D108BD9-81ED-4DB2-BD59-A6C34878D82A}">
                    <a16:rowId xmlns:a16="http://schemas.microsoft.com/office/drawing/2014/main" xmlns="" val="1691565976"/>
                  </a:ext>
                </a:extLst>
              </a:tr>
              <a:tr h="370840">
                <a:tc>
                  <a:txBody>
                    <a:bodyPr/>
                    <a:lstStyle/>
                    <a:p>
                      <a:r>
                        <a:rPr lang="tr-TR" dirty="0"/>
                        <a:t>Bildirim Öneli + 6 Haftayı geçen rapor</a:t>
                      </a:r>
                    </a:p>
                  </a:txBody>
                  <a:tcPr/>
                </a:tc>
                <a:tc>
                  <a:txBody>
                    <a:bodyPr/>
                    <a:lstStyle/>
                    <a:p>
                      <a:r>
                        <a:rPr lang="tr-TR" dirty="0">
                          <a:solidFill>
                            <a:srgbClr val="FF0000"/>
                          </a:solidFill>
                        </a:rPr>
                        <a:t>Sayılmaz</a:t>
                      </a:r>
                    </a:p>
                  </a:txBody>
                  <a:tcPr/>
                </a:tc>
                <a:extLst>
                  <a:ext uri="{0D108BD9-81ED-4DB2-BD59-A6C34878D82A}">
                    <a16:rowId xmlns:a16="http://schemas.microsoft.com/office/drawing/2014/main" xmlns="" val="3975876697"/>
                  </a:ext>
                </a:extLst>
              </a:tr>
              <a:tr h="370840">
                <a:tc>
                  <a:txBody>
                    <a:bodyPr/>
                    <a:lstStyle/>
                    <a:p>
                      <a:r>
                        <a:rPr lang="tr-TR" dirty="0"/>
                        <a:t>Askerlik</a:t>
                      </a:r>
                    </a:p>
                  </a:txBody>
                  <a:tcPr/>
                </a:tc>
                <a:tc>
                  <a:txBody>
                    <a:bodyPr/>
                    <a:lstStyle/>
                    <a:p>
                      <a:r>
                        <a:rPr lang="tr-TR" dirty="0">
                          <a:solidFill>
                            <a:srgbClr val="FF0000"/>
                          </a:solidFill>
                        </a:rPr>
                        <a:t>Sayılmaz</a:t>
                      </a:r>
                    </a:p>
                  </a:txBody>
                  <a:tcPr/>
                </a:tc>
                <a:extLst>
                  <a:ext uri="{0D108BD9-81ED-4DB2-BD59-A6C34878D82A}">
                    <a16:rowId xmlns:a16="http://schemas.microsoft.com/office/drawing/2014/main" xmlns="" val="569790529"/>
                  </a:ext>
                </a:extLst>
              </a:tr>
              <a:tr h="370840">
                <a:tc>
                  <a:txBody>
                    <a:bodyPr/>
                    <a:lstStyle/>
                    <a:p>
                      <a:r>
                        <a:rPr lang="tr-TR" dirty="0"/>
                        <a:t>Tutukluluk</a:t>
                      </a:r>
                    </a:p>
                  </a:txBody>
                  <a:tcPr/>
                </a:tc>
                <a:tc>
                  <a:txBody>
                    <a:bodyPr/>
                    <a:lstStyle/>
                    <a:p>
                      <a:r>
                        <a:rPr lang="tr-TR" dirty="0">
                          <a:solidFill>
                            <a:srgbClr val="FF0000"/>
                          </a:solidFill>
                        </a:rPr>
                        <a:t>Sayılmaz</a:t>
                      </a:r>
                    </a:p>
                  </a:txBody>
                  <a:tcPr/>
                </a:tc>
                <a:extLst>
                  <a:ext uri="{0D108BD9-81ED-4DB2-BD59-A6C34878D82A}">
                    <a16:rowId xmlns:a16="http://schemas.microsoft.com/office/drawing/2014/main" xmlns="" val="3771609077"/>
                  </a:ext>
                </a:extLst>
              </a:tr>
              <a:tr h="370840">
                <a:tc>
                  <a:txBody>
                    <a:bodyPr/>
                    <a:lstStyle/>
                    <a:p>
                      <a:r>
                        <a:rPr lang="tr-TR" dirty="0"/>
                        <a:t>45 Günlük Ücretsiz Mazeret İzni</a:t>
                      </a:r>
                    </a:p>
                  </a:txBody>
                  <a:tcPr/>
                </a:tc>
                <a:tc>
                  <a:txBody>
                    <a:bodyPr/>
                    <a:lstStyle/>
                    <a:p>
                      <a:r>
                        <a:rPr lang="tr-TR" dirty="0">
                          <a:solidFill>
                            <a:srgbClr val="FF0000"/>
                          </a:solidFill>
                        </a:rPr>
                        <a:t>Sayılmaz</a:t>
                      </a:r>
                    </a:p>
                  </a:txBody>
                  <a:tcPr/>
                </a:tc>
                <a:extLst>
                  <a:ext uri="{0D108BD9-81ED-4DB2-BD59-A6C34878D82A}">
                    <a16:rowId xmlns:a16="http://schemas.microsoft.com/office/drawing/2014/main" xmlns="" val="4032202604"/>
                  </a:ext>
                </a:extLst>
              </a:tr>
              <a:tr h="370840">
                <a:tc>
                  <a:txBody>
                    <a:bodyPr/>
                    <a:lstStyle/>
                    <a:p>
                      <a:r>
                        <a:rPr lang="tr-TR" dirty="0"/>
                        <a:t>Yarı Zamanlı Çalışma</a:t>
                      </a:r>
                    </a:p>
                  </a:txBody>
                  <a:tcPr/>
                </a:tc>
                <a:tc>
                  <a:txBody>
                    <a:bodyPr/>
                    <a:lstStyle/>
                    <a:p>
                      <a:r>
                        <a:rPr lang="tr-TR" dirty="0">
                          <a:solidFill>
                            <a:schemeClr val="bg2">
                              <a:lumMod val="60000"/>
                              <a:lumOff val="40000"/>
                            </a:schemeClr>
                          </a:solidFill>
                        </a:rPr>
                        <a:t>Orantılı Olarak Ödenir</a:t>
                      </a:r>
                    </a:p>
                  </a:txBody>
                  <a:tcPr/>
                </a:tc>
                <a:extLst>
                  <a:ext uri="{0D108BD9-81ED-4DB2-BD59-A6C34878D82A}">
                    <a16:rowId xmlns:a16="http://schemas.microsoft.com/office/drawing/2014/main" xmlns="" val="1732379301"/>
                  </a:ext>
                </a:extLst>
              </a:tr>
              <a:tr h="370840">
                <a:tc>
                  <a:txBody>
                    <a:bodyPr/>
                    <a:lstStyle/>
                    <a:p>
                      <a:r>
                        <a:rPr lang="tr-TR" dirty="0"/>
                        <a:t>Kısmi Zamanlı Çalışma</a:t>
                      </a:r>
                    </a:p>
                  </a:txBody>
                  <a:tcPr/>
                </a:tc>
                <a:tc>
                  <a:txBody>
                    <a:bodyPr/>
                    <a:lstStyle/>
                    <a:p>
                      <a:r>
                        <a:rPr lang="tr-TR" dirty="0">
                          <a:solidFill>
                            <a:schemeClr val="bg2">
                              <a:lumMod val="60000"/>
                              <a:lumOff val="40000"/>
                            </a:schemeClr>
                          </a:solidFill>
                        </a:rPr>
                        <a:t>Orantılı Olarak Ödenir</a:t>
                      </a:r>
                    </a:p>
                  </a:txBody>
                  <a:tcPr/>
                </a:tc>
                <a:extLst>
                  <a:ext uri="{0D108BD9-81ED-4DB2-BD59-A6C34878D82A}">
                    <a16:rowId xmlns:a16="http://schemas.microsoft.com/office/drawing/2014/main" xmlns="" val="3423670494"/>
                  </a:ext>
                </a:extLst>
              </a:tr>
            </a:tbl>
          </a:graphicData>
        </a:graphic>
      </p:graphicFrame>
    </p:spTree>
    <p:extLst>
      <p:ext uri="{BB962C8B-B14F-4D97-AF65-F5344CB8AC3E}">
        <p14:creationId xmlns:p14="http://schemas.microsoft.com/office/powerpoint/2010/main" val="35029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8DD57F9-BD61-4317-946B-51F3F99C946F}"/>
              </a:ext>
            </a:extLst>
          </p:cNvPr>
          <p:cNvSpPr>
            <a:spLocks noGrp="1"/>
          </p:cNvSpPr>
          <p:nvPr>
            <p:ph type="title"/>
          </p:nvPr>
        </p:nvSpPr>
        <p:spPr/>
        <p:txBody>
          <a:bodyPr/>
          <a:lstStyle/>
          <a:p>
            <a:r>
              <a:rPr lang="tr-TR" dirty="0"/>
              <a:t>Aylık Ücretle Birlikte Ödenen Sosyal Yardımlar</a:t>
            </a:r>
          </a:p>
        </p:txBody>
      </p:sp>
      <p:sp>
        <p:nvSpPr>
          <p:cNvPr id="3" name="İçerik Yer Tutucusu 2">
            <a:extLst>
              <a:ext uri="{FF2B5EF4-FFF2-40B4-BE49-F238E27FC236}">
                <a16:creationId xmlns:a16="http://schemas.microsoft.com/office/drawing/2014/main" xmlns="" id="{0C1C0779-BCB6-4EAD-9A8F-256DEBF3DFC8}"/>
              </a:ext>
            </a:extLst>
          </p:cNvPr>
          <p:cNvSpPr>
            <a:spLocks noGrp="1"/>
          </p:cNvSpPr>
          <p:nvPr>
            <p:ph idx="1"/>
          </p:nvPr>
        </p:nvSpPr>
        <p:spPr/>
        <p:txBody>
          <a:bodyPr>
            <a:normAutofit fontScale="92500" lnSpcReduction="20000"/>
          </a:bodyPr>
          <a:lstStyle/>
          <a:p>
            <a:pPr algn="just"/>
            <a:r>
              <a:rPr lang="tr-TR" b="1" dirty="0"/>
              <a:t>Çocuk</a:t>
            </a:r>
            <a:r>
              <a:rPr lang="tr-TR" dirty="0"/>
              <a:t> </a:t>
            </a:r>
            <a:r>
              <a:rPr lang="tr-TR" b="1" dirty="0"/>
              <a:t>Yardımı</a:t>
            </a:r>
            <a:r>
              <a:rPr lang="tr-TR" dirty="0"/>
              <a:t> : İşçilere, üç çocukla sınırlı olmak üzere her bir çocuk için her ay 25.00 TL olarak yapılır.</a:t>
            </a:r>
          </a:p>
          <a:p>
            <a:pPr algn="just"/>
            <a:r>
              <a:rPr lang="tr-TR" b="1" dirty="0"/>
              <a:t>Yemek</a:t>
            </a:r>
            <a:r>
              <a:rPr lang="tr-TR" dirty="0"/>
              <a:t> </a:t>
            </a:r>
            <a:r>
              <a:rPr lang="tr-TR" b="1" dirty="0"/>
              <a:t>Yardımı</a:t>
            </a:r>
            <a:r>
              <a:rPr lang="tr-TR" dirty="0"/>
              <a:t> : İşçilere fiilen çalışılan günler için bir öğün yemek verilir. Yemek verilmediği takdirde karar tarihinden itibaren fiilen çalışılan günler için 5.00 TL yemek bedeli ödenir.</a:t>
            </a:r>
          </a:p>
          <a:p>
            <a:pPr algn="just"/>
            <a:r>
              <a:rPr lang="tr-TR" b="1" dirty="0"/>
              <a:t>Taşıt</a:t>
            </a:r>
            <a:r>
              <a:rPr lang="tr-TR" dirty="0"/>
              <a:t> </a:t>
            </a:r>
            <a:r>
              <a:rPr lang="tr-TR" b="1" dirty="0"/>
              <a:t>Yardımı</a:t>
            </a:r>
            <a:r>
              <a:rPr lang="tr-TR" dirty="0"/>
              <a:t> : (Yol Yardımı) Nakdi ve ayni (servis) olarak yapılabilmektedir. Nakdi olarak yapıldığında ay içerisindeki fiili çalışılan gün üzerinden hesaplanır ve aylık ücretle birlikte ödenir.</a:t>
            </a:r>
          </a:p>
          <a:p>
            <a:pPr algn="just"/>
            <a:r>
              <a:rPr lang="tr-TR" b="1" dirty="0"/>
              <a:t>Yakacak</a:t>
            </a:r>
            <a:r>
              <a:rPr lang="tr-TR" dirty="0"/>
              <a:t> </a:t>
            </a:r>
            <a:r>
              <a:rPr lang="tr-TR" b="1" dirty="0"/>
              <a:t>Yardımı</a:t>
            </a:r>
            <a:r>
              <a:rPr lang="tr-TR" dirty="0"/>
              <a:t> : İşçilere her ay 30.00 TL yakacak yardımı yapılır.</a:t>
            </a:r>
          </a:p>
          <a:p>
            <a:pPr algn="just"/>
            <a:r>
              <a:rPr lang="tr-TR" b="1" dirty="0"/>
              <a:t>Sorumluluk</a:t>
            </a:r>
            <a:r>
              <a:rPr lang="tr-TR" dirty="0"/>
              <a:t> </a:t>
            </a:r>
            <a:r>
              <a:rPr lang="tr-TR" b="1" dirty="0"/>
              <a:t>Primi</a:t>
            </a:r>
            <a:r>
              <a:rPr lang="tr-TR" dirty="0"/>
              <a:t> : 1) </a:t>
            </a:r>
            <a:r>
              <a:rPr lang="tr-TR" i="1" dirty="0"/>
              <a:t>Direksiyon</a:t>
            </a:r>
            <a:r>
              <a:rPr lang="tr-TR" dirty="0"/>
              <a:t> </a:t>
            </a:r>
            <a:r>
              <a:rPr lang="tr-TR" i="1" dirty="0"/>
              <a:t>Primi</a:t>
            </a:r>
            <a:r>
              <a:rPr lang="tr-TR" dirty="0"/>
              <a:t>; şoför, operatör ve yardımcılarına fiilen çalışılan günler için 2.00 TL olarak ödenir. 2) </a:t>
            </a:r>
            <a:r>
              <a:rPr lang="tr-TR" i="1" dirty="0"/>
              <a:t>Bulaşıcı</a:t>
            </a:r>
            <a:r>
              <a:rPr lang="tr-TR" dirty="0"/>
              <a:t> </a:t>
            </a:r>
            <a:r>
              <a:rPr lang="tr-TR" i="1" dirty="0"/>
              <a:t>Hastalık</a:t>
            </a:r>
            <a:r>
              <a:rPr lang="tr-TR" dirty="0"/>
              <a:t> </a:t>
            </a:r>
            <a:r>
              <a:rPr lang="tr-TR" i="1" dirty="0"/>
              <a:t>ve</a:t>
            </a:r>
            <a:r>
              <a:rPr lang="tr-TR" dirty="0"/>
              <a:t> </a:t>
            </a:r>
            <a:r>
              <a:rPr lang="tr-TR" i="1" dirty="0"/>
              <a:t>Risk</a:t>
            </a:r>
            <a:r>
              <a:rPr lang="tr-TR" dirty="0"/>
              <a:t> </a:t>
            </a:r>
            <a:r>
              <a:rPr lang="tr-TR" i="1" dirty="0"/>
              <a:t>Primi</a:t>
            </a:r>
            <a:r>
              <a:rPr lang="tr-TR" dirty="0"/>
              <a:t> ; hastanelerin bulaşıcı hastalık riski taşıyan yerlerinde fiilen çalışan temizlik işçilerine fiilen çalışılan günler için 2.00 TL olarak verilir. 3) </a:t>
            </a:r>
            <a:r>
              <a:rPr lang="tr-TR" i="1" dirty="0"/>
              <a:t>Silah Tazminatı; </a:t>
            </a:r>
            <a:r>
              <a:rPr lang="tr-TR" dirty="0"/>
              <a:t>görevini ateşli silahlarla icra eden güvenlik görevlilerine, fiilen çalışılan günler için 2.00 TL olarak verilir.</a:t>
            </a:r>
          </a:p>
        </p:txBody>
      </p:sp>
    </p:spTree>
    <p:extLst>
      <p:ext uri="{BB962C8B-B14F-4D97-AF65-F5344CB8AC3E}">
        <p14:creationId xmlns:p14="http://schemas.microsoft.com/office/powerpoint/2010/main" val="123816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82BDE51-C32F-497E-8F88-7B5889945945}"/>
              </a:ext>
            </a:extLst>
          </p:cNvPr>
          <p:cNvSpPr>
            <a:spLocks noGrp="1"/>
          </p:cNvSpPr>
          <p:nvPr>
            <p:ph type="title"/>
          </p:nvPr>
        </p:nvSpPr>
        <p:spPr/>
        <p:txBody>
          <a:bodyPr/>
          <a:lstStyle/>
          <a:p>
            <a:r>
              <a:rPr lang="tr-TR" dirty="0"/>
              <a:t>Yıllık Ödenen Sosyal Yardımlar</a:t>
            </a:r>
          </a:p>
        </p:txBody>
      </p:sp>
      <p:sp>
        <p:nvSpPr>
          <p:cNvPr id="3" name="İçerik Yer Tutucusu 2">
            <a:extLst>
              <a:ext uri="{FF2B5EF4-FFF2-40B4-BE49-F238E27FC236}">
                <a16:creationId xmlns:a16="http://schemas.microsoft.com/office/drawing/2014/main" xmlns="" id="{4C916254-56FA-4770-8F5E-06393DC4ACBD}"/>
              </a:ext>
            </a:extLst>
          </p:cNvPr>
          <p:cNvSpPr>
            <a:spLocks noGrp="1"/>
          </p:cNvSpPr>
          <p:nvPr>
            <p:ph idx="1"/>
          </p:nvPr>
        </p:nvSpPr>
        <p:spPr/>
        <p:txBody>
          <a:bodyPr/>
          <a:lstStyle/>
          <a:p>
            <a:pPr algn="just"/>
            <a:r>
              <a:rPr lang="tr-TR" b="1" dirty="0"/>
              <a:t>Öğrenim</a:t>
            </a:r>
            <a:r>
              <a:rPr lang="tr-TR" dirty="0"/>
              <a:t> </a:t>
            </a:r>
            <a:r>
              <a:rPr lang="tr-TR" b="1" dirty="0"/>
              <a:t>Yardımı</a:t>
            </a:r>
            <a:r>
              <a:rPr lang="tr-TR" dirty="0"/>
              <a:t> : İşveren, işçinin öğrenimdeki her çocuğu için belge ibraz etmek şartı ile yılda bir kez Eylül ayında ödenmek üzere; İlkokul için 100.00 TL, Ortaokul için 110.00 TL, Lise ve dengi okullar için 120.00 TL, Yüksekokul ve üniversite için 140.00 TL tutarında öğrenim yardımı yapar.</a:t>
            </a:r>
          </a:p>
          <a:p>
            <a:pPr algn="just"/>
            <a:r>
              <a:rPr lang="tr-TR" b="1" dirty="0"/>
              <a:t>Bayram</a:t>
            </a:r>
            <a:r>
              <a:rPr lang="tr-TR" dirty="0"/>
              <a:t> </a:t>
            </a:r>
            <a:r>
              <a:rPr lang="tr-TR" b="1" dirty="0"/>
              <a:t>Yardımı</a:t>
            </a:r>
            <a:r>
              <a:rPr lang="tr-TR" dirty="0"/>
              <a:t> : İşçilere her yıl Ramazan ve Kurban bayramlarından bir hafta önce 75.00’er TL bayram harçlığı verilir.</a:t>
            </a:r>
          </a:p>
        </p:txBody>
      </p:sp>
    </p:spTree>
    <p:extLst>
      <p:ext uri="{BB962C8B-B14F-4D97-AF65-F5344CB8AC3E}">
        <p14:creationId xmlns:p14="http://schemas.microsoft.com/office/powerpoint/2010/main" val="257265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A7C5287-BF05-4358-B5BB-844DFBB4B0F4}"/>
              </a:ext>
            </a:extLst>
          </p:cNvPr>
          <p:cNvSpPr>
            <a:spLocks noGrp="1"/>
          </p:cNvSpPr>
          <p:nvPr>
            <p:ph type="title"/>
          </p:nvPr>
        </p:nvSpPr>
        <p:spPr/>
        <p:txBody>
          <a:bodyPr/>
          <a:lstStyle/>
          <a:p>
            <a:r>
              <a:rPr lang="tr-TR" dirty="0"/>
              <a:t>Olaya Bağlı Sosyal Yardımlar Ve Diğer Sosyal Yardımlar</a:t>
            </a:r>
          </a:p>
        </p:txBody>
      </p:sp>
      <p:sp>
        <p:nvSpPr>
          <p:cNvPr id="3" name="İçerik Yer Tutucusu 2">
            <a:extLst>
              <a:ext uri="{FF2B5EF4-FFF2-40B4-BE49-F238E27FC236}">
                <a16:creationId xmlns:a16="http://schemas.microsoft.com/office/drawing/2014/main" xmlns="" id="{917B7406-D287-43DD-8A77-9C27955683E4}"/>
              </a:ext>
            </a:extLst>
          </p:cNvPr>
          <p:cNvSpPr>
            <a:spLocks noGrp="1"/>
          </p:cNvSpPr>
          <p:nvPr>
            <p:ph idx="1"/>
          </p:nvPr>
        </p:nvSpPr>
        <p:spPr/>
        <p:txBody>
          <a:bodyPr>
            <a:normAutofit fontScale="85000" lnSpcReduction="10000"/>
          </a:bodyPr>
          <a:lstStyle/>
          <a:p>
            <a:pPr algn="just"/>
            <a:r>
              <a:rPr lang="tr-TR" b="1" dirty="0"/>
              <a:t>Evlenme</a:t>
            </a:r>
            <a:r>
              <a:rPr lang="tr-TR" dirty="0"/>
              <a:t> </a:t>
            </a:r>
            <a:r>
              <a:rPr lang="tr-TR" b="1" dirty="0"/>
              <a:t>Yardımı</a:t>
            </a:r>
            <a:r>
              <a:rPr lang="tr-TR" dirty="0"/>
              <a:t> : İşyerinde çalışan işçilerin evlenmeleri halinde 140.00 TL evlenme yardımı yapılır.</a:t>
            </a:r>
          </a:p>
          <a:p>
            <a:pPr algn="just"/>
            <a:r>
              <a:rPr lang="tr-TR" b="1" dirty="0"/>
              <a:t>Doğum</a:t>
            </a:r>
            <a:r>
              <a:rPr lang="tr-TR" dirty="0"/>
              <a:t> </a:t>
            </a:r>
            <a:r>
              <a:rPr lang="tr-TR" b="1" dirty="0"/>
              <a:t>Yardımı</a:t>
            </a:r>
            <a:r>
              <a:rPr lang="tr-TR" dirty="0"/>
              <a:t> : İşçinin doğum yardımı alabilmesi, bireysel iş sözleşmesi veya toplu iş sözleşmesiyle doğum yardımı alıp almadığına bağlıdır. Eğer doğum yardımı alıyorsa ve aldığı tutar, kanunla belirlenen doğum yardımından düşükse aradaki farkı alır. Yüksekse doğum yardımını alamaz.</a:t>
            </a:r>
          </a:p>
          <a:p>
            <a:pPr algn="just"/>
            <a:r>
              <a:rPr lang="tr-TR" b="1" dirty="0"/>
              <a:t>Hastalık</a:t>
            </a:r>
            <a:r>
              <a:rPr lang="tr-TR" dirty="0"/>
              <a:t> </a:t>
            </a:r>
            <a:r>
              <a:rPr lang="tr-TR" b="1" dirty="0"/>
              <a:t>Yardımı</a:t>
            </a:r>
            <a:r>
              <a:rPr lang="tr-TR" dirty="0"/>
              <a:t> : 1) Hastalık nedeni ile iş göremezliğe uğrayan işçilerin 3 gün ve daha fazla istirahatli olmaları halinde Sosyal Güvenlik Kurumunca ödeme yapılmayan günlere ait ücretlerin tamamı ve eksik ödeme yapılan günlere ait ücretlerin bakiyesi işverence ödenir. İşçinin hastalık nedeniyle işe devam edemediği veya raporlu olduğu sürelere ait yılda 5 defayı geçmemek üzere SGK tarafından ödenmeyen ilk 2 günün ücreti işveren tarafından ödenir. 2) İşçinin, işyerinin bulunduğu mahal veya başka bir </a:t>
            </a:r>
            <a:r>
              <a:rPr lang="tr-TR" dirty="0" err="1"/>
              <a:t>mahale</a:t>
            </a:r>
            <a:r>
              <a:rPr lang="tr-TR" dirty="0"/>
              <a:t> sevk suretiyle viziteye çıkması halinde, işyerinden ayrı kalacağı zamanlarda; işçiye istirahat verilmeksizin ayakta tedavisine lüzum görüldüğü takdirde geçirdiği süreler için işçi ücretli izinli sayılır.</a:t>
            </a:r>
          </a:p>
        </p:txBody>
      </p:sp>
    </p:spTree>
    <p:extLst>
      <p:ext uri="{BB962C8B-B14F-4D97-AF65-F5344CB8AC3E}">
        <p14:creationId xmlns:p14="http://schemas.microsoft.com/office/powerpoint/2010/main" val="114445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8F7FFC0-60F7-4A73-B923-EAEEA52C63D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C4E1F06-0BC9-4257-85DE-AF93CE4FDB8A}"/>
              </a:ext>
            </a:extLst>
          </p:cNvPr>
          <p:cNvSpPr>
            <a:spLocks noGrp="1"/>
          </p:cNvSpPr>
          <p:nvPr>
            <p:ph idx="1"/>
          </p:nvPr>
        </p:nvSpPr>
        <p:spPr/>
        <p:txBody>
          <a:bodyPr/>
          <a:lstStyle/>
          <a:p>
            <a:pPr algn="just"/>
            <a:r>
              <a:rPr lang="tr-TR" b="1" dirty="0"/>
              <a:t>Tabii</a:t>
            </a:r>
            <a:r>
              <a:rPr lang="tr-TR" dirty="0"/>
              <a:t> </a:t>
            </a:r>
            <a:r>
              <a:rPr lang="tr-TR" b="1" dirty="0"/>
              <a:t>Afet</a:t>
            </a:r>
            <a:r>
              <a:rPr lang="tr-TR" dirty="0"/>
              <a:t> </a:t>
            </a:r>
            <a:r>
              <a:rPr lang="tr-TR" b="1" dirty="0"/>
              <a:t>Yardımı</a:t>
            </a:r>
            <a:r>
              <a:rPr lang="tr-TR" dirty="0"/>
              <a:t> : İşçilerin yangın, deprem, sel ve benzeri afetlerden zarar görmeleri halinde 1.000.00 TL’ye kadar tabii afet yardımı yapılır.</a:t>
            </a:r>
          </a:p>
          <a:p>
            <a:pPr algn="just"/>
            <a:r>
              <a:rPr lang="tr-TR" b="1" dirty="0"/>
              <a:t>Ölüm</a:t>
            </a:r>
            <a:r>
              <a:rPr lang="tr-TR" dirty="0"/>
              <a:t> </a:t>
            </a:r>
            <a:r>
              <a:rPr lang="tr-TR" b="1" dirty="0"/>
              <a:t>Yardımı</a:t>
            </a:r>
            <a:r>
              <a:rPr lang="tr-TR" dirty="0"/>
              <a:t> : İşçilerin iş kazası sonucu ölümleri halinde yasal mirasçılarına 1.200.00 TL tutarında, normal ölümleri halinde ise 800.00 TL tutarında ölüm yardımı yapılır. İşçinin eş, çocuklarının, anne ve babasının ölümleri halinde 300.00 TL tutarında ölüm yardımı yapılır.</a:t>
            </a:r>
          </a:p>
        </p:txBody>
      </p:sp>
    </p:spTree>
    <p:extLst>
      <p:ext uri="{BB962C8B-B14F-4D97-AF65-F5344CB8AC3E}">
        <p14:creationId xmlns:p14="http://schemas.microsoft.com/office/powerpoint/2010/main" val="108567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F2A1230-13D5-4776-BB92-111E841B6402}"/>
              </a:ext>
            </a:extLst>
          </p:cNvPr>
          <p:cNvSpPr>
            <a:spLocks noGrp="1"/>
          </p:cNvSpPr>
          <p:nvPr>
            <p:ph type="title"/>
          </p:nvPr>
        </p:nvSpPr>
        <p:spPr/>
        <p:txBody>
          <a:bodyPr/>
          <a:lstStyle/>
          <a:p>
            <a:r>
              <a:rPr lang="tr-TR"/>
              <a:t>Askerlik Yardımı</a:t>
            </a:r>
          </a:p>
        </p:txBody>
      </p:sp>
      <p:sp>
        <p:nvSpPr>
          <p:cNvPr id="3" name="İçerik Yer Tutucusu 2">
            <a:extLst>
              <a:ext uri="{FF2B5EF4-FFF2-40B4-BE49-F238E27FC236}">
                <a16:creationId xmlns:a16="http://schemas.microsoft.com/office/drawing/2014/main" xmlns="" id="{D03FEEE7-0FCC-4333-870A-E93AD2BE1A1E}"/>
              </a:ext>
            </a:extLst>
          </p:cNvPr>
          <p:cNvSpPr>
            <a:spLocks noGrp="1"/>
          </p:cNvSpPr>
          <p:nvPr>
            <p:ph idx="1"/>
          </p:nvPr>
        </p:nvSpPr>
        <p:spPr/>
        <p:txBody>
          <a:bodyPr/>
          <a:lstStyle/>
          <a:p>
            <a:r>
              <a:rPr lang="tr-TR" dirty="0"/>
              <a:t>Muvazzaf askerlik hizmeti nedeni ile ayrılan işçiye 300.00 TL askerlik yardımı yapılır.</a:t>
            </a:r>
          </a:p>
        </p:txBody>
      </p:sp>
    </p:spTree>
    <p:extLst>
      <p:ext uri="{BB962C8B-B14F-4D97-AF65-F5344CB8AC3E}">
        <p14:creationId xmlns:p14="http://schemas.microsoft.com/office/powerpoint/2010/main" val="292873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8498D75-2D0F-4598-A189-26AC2D3F784C}"/>
              </a:ext>
            </a:extLst>
          </p:cNvPr>
          <p:cNvSpPr>
            <a:spLocks noGrp="1"/>
          </p:cNvSpPr>
          <p:nvPr>
            <p:ph type="title"/>
          </p:nvPr>
        </p:nvSpPr>
        <p:spPr/>
        <p:txBody>
          <a:bodyPr/>
          <a:lstStyle/>
          <a:p>
            <a:r>
              <a:rPr lang="tr-TR" dirty="0"/>
              <a:t>Hafta Ve Genel Tatillerde Çalışma ve Ücreti</a:t>
            </a:r>
          </a:p>
        </p:txBody>
      </p:sp>
      <p:sp>
        <p:nvSpPr>
          <p:cNvPr id="3" name="İçerik Yer Tutucusu 2">
            <a:extLst>
              <a:ext uri="{FF2B5EF4-FFF2-40B4-BE49-F238E27FC236}">
                <a16:creationId xmlns:a16="http://schemas.microsoft.com/office/drawing/2014/main" xmlns="" id="{7232B5F3-6570-480C-8205-769E84B96B2E}"/>
              </a:ext>
            </a:extLst>
          </p:cNvPr>
          <p:cNvSpPr>
            <a:spLocks noGrp="1"/>
          </p:cNvSpPr>
          <p:nvPr>
            <p:ph idx="1"/>
          </p:nvPr>
        </p:nvSpPr>
        <p:spPr/>
        <p:txBody>
          <a:bodyPr/>
          <a:lstStyle/>
          <a:p>
            <a:pPr algn="just"/>
            <a:r>
              <a:rPr lang="tr-TR" dirty="0"/>
              <a:t>Normal çalışma yapılan yerlerde hafta tatili Pazar günüdür. Vardiyalı çalışma yapılan yerlerde hafta tatili çalışmaya başlandığı 6. günü takip eden 7. gündür. </a:t>
            </a:r>
          </a:p>
          <a:p>
            <a:pPr algn="just"/>
            <a:r>
              <a:rPr lang="tr-TR" dirty="0"/>
              <a:t>Hafta tatilinde çalıştırılan işçilere takip eden hafta içinde bir gün izin verilir. Çalışılan bu hafta tatili günü için toplam iki yevmiye ödenir.</a:t>
            </a:r>
          </a:p>
          <a:p>
            <a:pPr algn="just"/>
            <a:r>
              <a:rPr lang="tr-TR" dirty="0"/>
              <a:t>Kanunda belirtilen ulusal bayram ve genel tatil günlerinde yapılacak çalışmalar, önceden işçiye duyurulur. Bu günlerde çalıştırılacak işçilere her bir gün için toplam üç yevmiye ödenir.</a:t>
            </a:r>
          </a:p>
        </p:txBody>
      </p:sp>
    </p:spTree>
    <p:extLst>
      <p:ext uri="{BB962C8B-B14F-4D97-AF65-F5344CB8AC3E}">
        <p14:creationId xmlns:p14="http://schemas.microsoft.com/office/powerpoint/2010/main" val="401846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51CEB9D-5E98-4E2B-B48D-E26B98CBDF3F}"/>
              </a:ext>
            </a:extLst>
          </p:cNvPr>
          <p:cNvSpPr>
            <a:spLocks noGrp="1"/>
          </p:cNvSpPr>
          <p:nvPr>
            <p:ph type="title"/>
          </p:nvPr>
        </p:nvSpPr>
        <p:spPr/>
        <p:txBody>
          <a:bodyPr/>
          <a:lstStyle/>
          <a:p>
            <a:r>
              <a:rPr lang="tr-TR" dirty="0"/>
              <a:t>Gece Çalışması</a:t>
            </a:r>
          </a:p>
        </p:txBody>
      </p:sp>
      <p:sp>
        <p:nvSpPr>
          <p:cNvPr id="3" name="İçerik Yer Tutucusu 2">
            <a:extLst>
              <a:ext uri="{FF2B5EF4-FFF2-40B4-BE49-F238E27FC236}">
                <a16:creationId xmlns:a16="http://schemas.microsoft.com/office/drawing/2014/main" xmlns="" id="{DDCD1D54-DCF2-4C4B-8460-47FC13E6A372}"/>
              </a:ext>
            </a:extLst>
          </p:cNvPr>
          <p:cNvSpPr>
            <a:spLocks noGrp="1"/>
          </p:cNvSpPr>
          <p:nvPr>
            <p:ph idx="1"/>
          </p:nvPr>
        </p:nvSpPr>
        <p:spPr/>
        <p:txBody>
          <a:bodyPr/>
          <a:lstStyle/>
          <a:p>
            <a:pPr algn="just"/>
            <a:r>
              <a:rPr lang="tr-TR" dirty="0"/>
              <a:t>Saat 20.00-06.00 arasında yapılan çalışmalar gece çalışmalarıdır. Güvenlik görevlileri hariç bu saatlerde çalıştırılan işçilere ücretleri %10 zamlı ödenir.</a:t>
            </a:r>
          </a:p>
        </p:txBody>
      </p:sp>
    </p:spTree>
    <p:extLst>
      <p:ext uri="{BB962C8B-B14F-4D97-AF65-F5344CB8AC3E}">
        <p14:creationId xmlns:p14="http://schemas.microsoft.com/office/powerpoint/2010/main" val="109190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450C5A7-A4FC-4903-86D1-3EED4628735A}"/>
              </a:ext>
            </a:extLst>
          </p:cNvPr>
          <p:cNvSpPr>
            <a:spLocks noGrp="1"/>
          </p:cNvSpPr>
          <p:nvPr>
            <p:ph type="title"/>
          </p:nvPr>
        </p:nvSpPr>
        <p:spPr/>
        <p:txBody>
          <a:bodyPr/>
          <a:lstStyle/>
          <a:p>
            <a:r>
              <a:rPr lang="tr-TR" dirty="0"/>
              <a:t>Fazla Çalışma Ücreti ve Ödenmesi</a:t>
            </a:r>
            <a:br>
              <a:rPr lang="tr-TR" dirty="0"/>
            </a:br>
            <a:endParaRPr lang="tr-TR" dirty="0"/>
          </a:p>
        </p:txBody>
      </p:sp>
      <p:sp>
        <p:nvSpPr>
          <p:cNvPr id="3" name="İçerik Yer Tutucusu 2">
            <a:extLst>
              <a:ext uri="{FF2B5EF4-FFF2-40B4-BE49-F238E27FC236}">
                <a16:creationId xmlns:a16="http://schemas.microsoft.com/office/drawing/2014/main" xmlns="" id="{E3E9603B-0EA9-496D-B457-08EA40B82234}"/>
              </a:ext>
            </a:extLst>
          </p:cNvPr>
          <p:cNvSpPr>
            <a:spLocks noGrp="1"/>
          </p:cNvSpPr>
          <p:nvPr>
            <p:ph idx="1"/>
          </p:nvPr>
        </p:nvSpPr>
        <p:spPr/>
        <p:txBody>
          <a:bodyPr/>
          <a:lstStyle/>
          <a:p>
            <a:pPr algn="just"/>
            <a:r>
              <a:rPr lang="tr-TR" dirty="0"/>
              <a:t>İşveren ülkenin genel yararları, işin niteliği veya üretimin arttırılması gibi nedenlerle işçiye, günlük toplam çalışma süresi 11 saati aşmamak koşulu ile yılda 270 saate kadar fazla çalışma yaptırabilir.</a:t>
            </a:r>
          </a:p>
          <a:p>
            <a:pPr algn="just"/>
            <a:r>
              <a:rPr lang="tr-TR" dirty="0"/>
              <a:t>Haftalık 45 saati aşan çalışmalar fazla çalışma sayılır. </a:t>
            </a:r>
          </a:p>
          <a:p>
            <a:pPr algn="just"/>
            <a:r>
              <a:rPr lang="tr-TR" dirty="0"/>
              <a:t>Fazla çalışma ücreti normal ücretin %60 zamlısı olarak ödenir.</a:t>
            </a:r>
          </a:p>
        </p:txBody>
      </p:sp>
    </p:spTree>
    <p:extLst>
      <p:ext uri="{BB962C8B-B14F-4D97-AF65-F5344CB8AC3E}">
        <p14:creationId xmlns:p14="http://schemas.microsoft.com/office/powerpoint/2010/main" val="328144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CB9A7D-A8EB-4049-A007-75BB01954BCA}"/>
              </a:ext>
            </a:extLst>
          </p:cNvPr>
          <p:cNvSpPr>
            <a:spLocks noGrp="1"/>
          </p:cNvSpPr>
          <p:nvPr>
            <p:ph type="title"/>
          </p:nvPr>
        </p:nvSpPr>
        <p:spPr/>
        <p:txBody>
          <a:bodyPr/>
          <a:lstStyle/>
          <a:p>
            <a:r>
              <a:rPr lang="tr-TR" dirty="0"/>
              <a:t>İZİNLER</a:t>
            </a:r>
          </a:p>
        </p:txBody>
      </p:sp>
      <p:sp>
        <p:nvSpPr>
          <p:cNvPr id="3" name="İçerik Yer Tutucusu 2">
            <a:extLst>
              <a:ext uri="{FF2B5EF4-FFF2-40B4-BE49-F238E27FC236}">
                <a16:creationId xmlns:a16="http://schemas.microsoft.com/office/drawing/2014/main" xmlns="" id="{B65D4E93-DAF5-41D9-B741-AEFD093F753C}"/>
              </a:ext>
            </a:extLst>
          </p:cNvPr>
          <p:cNvSpPr>
            <a:spLocks noGrp="1"/>
          </p:cNvSpPr>
          <p:nvPr>
            <p:ph idx="1"/>
          </p:nvPr>
        </p:nvSpPr>
        <p:spPr/>
        <p:txBody>
          <a:bodyPr/>
          <a:lstStyle/>
          <a:p>
            <a:r>
              <a:rPr lang="tr-TR" b="1" dirty="0"/>
              <a:t>Yıllık Ücretli İzinler</a:t>
            </a:r>
          </a:p>
          <a:p>
            <a:pPr marL="0" indent="0" algn="just">
              <a:buNone/>
            </a:pPr>
            <a:r>
              <a:rPr lang="tr-TR" dirty="0"/>
              <a:t>Yıllık ücretli izinler konusunda Kanun hükümleri uygulanır.</a:t>
            </a:r>
          </a:p>
          <a:p>
            <a:pPr marL="0" indent="0" algn="just">
              <a:buNone/>
            </a:pPr>
            <a:r>
              <a:rPr lang="tr-TR" dirty="0"/>
              <a:t>Hizmet Süresi;</a:t>
            </a:r>
          </a:p>
          <a:p>
            <a:pPr marL="0" indent="0" algn="just">
              <a:buNone/>
            </a:pPr>
            <a:r>
              <a:rPr lang="tr-TR" dirty="0"/>
              <a:t>1 yıldan 5 yıla kadar olanlara 16 gün,</a:t>
            </a:r>
          </a:p>
          <a:p>
            <a:pPr marL="0" indent="0" algn="just">
              <a:buNone/>
            </a:pPr>
            <a:r>
              <a:rPr lang="tr-TR" dirty="0"/>
              <a:t>5 yıldan fazla 15 yıldan az olanlara 22 gün,</a:t>
            </a:r>
          </a:p>
          <a:p>
            <a:pPr marL="0" indent="0" algn="just">
              <a:buNone/>
            </a:pPr>
            <a:r>
              <a:rPr lang="tr-TR" dirty="0"/>
              <a:t>15 yıl ve daha fazla olanlara 28 gün yıllık izin verilir.</a:t>
            </a:r>
          </a:p>
          <a:p>
            <a:pPr marL="0" indent="0" algn="just">
              <a:buNone/>
            </a:pPr>
            <a:r>
              <a:rPr lang="tr-TR" b="1" dirty="0"/>
              <a:t>Ücretsiz Mazeret İzni</a:t>
            </a:r>
          </a:p>
          <a:p>
            <a:pPr marL="0" indent="0" algn="just">
              <a:buNone/>
            </a:pPr>
            <a:r>
              <a:rPr lang="tr-TR" dirty="0"/>
              <a:t>İşçinin talep etmesi ve mazeretinin makul görülmesi halinde işverence yılda 45 güne kadar ücretsiz mazeret izni verilebilir.</a:t>
            </a:r>
          </a:p>
        </p:txBody>
      </p:sp>
    </p:spTree>
    <p:extLst>
      <p:ext uri="{BB962C8B-B14F-4D97-AF65-F5344CB8AC3E}">
        <p14:creationId xmlns:p14="http://schemas.microsoft.com/office/powerpoint/2010/main" val="297530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C8EA9D4-C3E5-4AC7-BA8D-9FA90A290213}"/>
              </a:ext>
            </a:extLst>
          </p:cNvPr>
          <p:cNvSpPr>
            <a:spLocks noGrp="1"/>
          </p:cNvSpPr>
          <p:nvPr>
            <p:ph type="title"/>
          </p:nvPr>
        </p:nvSpPr>
        <p:spPr/>
        <p:txBody>
          <a:bodyPr/>
          <a:lstStyle/>
          <a:p>
            <a:r>
              <a:rPr lang="tr-TR" dirty="0"/>
              <a:t>Sürekli İşçi Kadrosu (4/D) Nedir?</a:t>
            </a:r>
          </a:p>
        </p:txBody>
      </p:sp>
      <p:sp>
        <p:nvSpPr>
          <p:cNvPr id="3" name="İçerik Yer Tutucusu 2">
            <a:extLst>
              <a:ext uri="{FF2B5EF4-FFF2-40B4-BE49-F238E27FC236}">
                <a16:creationId xmlns:a16="http://schemas.microsoft.com/office/drawing/2014/main" xmlns="" id="{B1A9575D-DACF-4354-9F12-E7F18759324C}"/>
              </a:ext>
            </a:extLst>
          </p:cNvPr>
          <p:cNvSpPr>
            <a:spLocks noGrp="1"/>
          </p:cNvSpPr>
          <p:nvPr>
            <p:ph idx="1"/>
          </p:nvPr>
        </p:nvSpPr>
        <p:spPr/>
        <p:txBody>
          <a:bodyPr/>
          <a:lstStyle/>
          <a:p>
            <a:r>
              <a:rPr lang="tr-TR" dirty="0"/>
              <a:t> (4/D) ifadesi 657 sayılı Kanunun “İstihdam Şekilleri” başlıklı 4’ncü maddesinin (d) bendinden gelmektedir. </a:t>
            </a:r>
          </a:p>
          <a:p>
            <a:r>
              <a:rPr lang="tr-TR" dirty="0"/>
              <a:t>657 sayılı Kanunun 4/D bendine göre bu işçiler;  </a:t>
            </a:r>
          </a:p>
          <a:p>
            <a:r>
              <a:rPr lang="tr-TR" dirty="0"/>
              <a:t>•	Belirsiz süreli iş sözleşmesiyle çalışan sürekli (daimi) işçiler ve  </a:t>
            </a:r>
          </a:p>
          <a:p>
            <a:r>
              <a:rPr lang="tr-TR" smtClean="0"/>
              <a:t>•4/D </a:t>
            </a:r>
            <a:r>
              <a:rPr lang="tr-TR" dirty="0"/>
              <a:t>kapsamında çalışan işçiler hakkında 657 sayılı Kanun hükümleri uygulanmaz. Bu işçiler, 4857 sayılı İş Kanunu hükümlerine tabidir. </a:t>
            </a:r>
          </a:p>
          <a:p>
            <a:endParaRPr lang="tr-TR" dirty="0"/>
          </a:p>
        </p:txBody>
      </p:sp>
    </p:spTree>
    <p:extLst>
      <p:ext uri="{BB962C8B-B14F-4D97-AF65-F5344CB8AC3E}">
        <p14:creationId xmlns:p14="http://schemas.microsoft.com/office/powerpoint/2010/main" val="357816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E7A5C92-0596-4D2C-A605-8DBA1D81691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741B916-3B35-424C-8DDB-18C6F84BB78D}"/>
              </a:ext>
            </a:extLst>
          </p:cNvPr>
          <p:cNvSpPr>
            <a:spLocks noGrp="1"/>
          </p:cNvSpPr>
          <p:nvPr>
            <p:ph idx="1"/>
          </p:nvPr>
        </p:nvSpPr>
        <p:spPr/>
        <p:txBody>
          <a:bodyPr>
            <a:normAutofit lnSpcReduction="10000"/>
          </a:bodyPr>
          <a:lstStyle/>
          <a:p>
            <a:r>
              <a:rPr lang="tr-TR" b="1" dirty="0"/>
              <a:t>Ücretli Sosyal İzinler;</a:t>
            </a:r>
          </a:p>
          <a:p>
            <a:pPr marL="0" indent="0">
              <a:buNone/>
            </a:pPr>
            <a:r>
              <a:rPr lang="tr-TR" dirty="0"/>
              <a:t>İşçiye; </a:t>
            </a:r>
          </a:p>
          <a:p>
            <a:pPr marL="0" indent="0">
              <a:buNone/>
            </a:pPr>
            <a:r>
              <a:rPr lang="tr-TR" dirty="0"/>
              <a:t>Eşinin doğum yapması halinde                              5 gün</a:t>
            </a:r>
          </a:p>
          <a:p>
            <a:pPr marL="0" indent="0">
              <a:buNone/>
            </a:pPr>
            <a:r>
              <a:rPr lang="tr-TR" dirty="0"/>
              <a:t>Evlenmesi halinde                                                    5 gün</a:t>
            </a:r>
          </a:p>
          <a:p>
            <a:pPr marL="0" indent="0">
              <a:buNone/>
            </a:pPr>
            <a:r>
              <a:rPr lang="tr-TR" dirty="0"/>
              <a:t>Eş ve çocuğunun ölümünde                                  6 gün</a:t>
            </a:r>
          </a:p>
          <a:p>
            <a:pPr marL="0" indent="0">
              <a:buNone/>
            </a:pPr>
            <a:r>
              <a:rPr lang="tr-TR" dirty="0"/>
              <a:t>Ana, baba ve kardeşinin ölümünde                     5 gün</a:t>
            </a:r>
          </a:p>
          <a:p>
            <a:pPr marL="0" indent="0">
              <a:buNone/>
            </a:pPr>
            <a:r>
              <a:rPr lang="tr-TR" dirty="0"/>
              <a:t>Kayınpeder veya kayınvalidenin ölümünde        2 gün</a:t>
            </a:r>
          </a:p>
          <a:p>
            <a:pPr marL="0" indent="0">
              <a:buNone/>
            </a:pPr>
            <a:r>
              <a:rPr lang="tr-TR" dirty="0"/>
              <a:t>Tabii afetten zarar görmesi halinde                       10 güne kadar</a:t>
            </a:r>
          </a:p>
          <a:p>
            <a:pPr marL="0" indent="0">
              <a:buNone/>
            </a:pPr>
            <a:endParaRPr lang="tr-TR" dirty="0"/>
          </a:p>
          <a:p>
            <a:pPr marL="0" indent="0">
              <a:buNone/>
            </a:pPr>
            <a:r>
              <a:rPr lang="tr-TR" dirty="0"/>
              <a:t>Ücretli sosyal izin verilir.</a:t>
            </a:r>
          </a:p>
        </p:txBody>
      </p:sp>
    </p:spTree>
    <p:extLst>
      <p:ext uri="{BB962C8B-B14F-4D97-AF65-F5344CB8AC3E}">
        <p14:creationId xmlns:p14="http://schemas.microsoft.com/office/powerpoint/2010/main" val="85974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028052-B49A-45C6-906C-09EDA0FC4513}"/>
              </a:ext>
            </a:extLst>
          </p:cNvPr>
          <p:cNvSpPr>
            <a:spLocks noGrp="1"/>
          </p:cNvSpPr>
          <p:nvPr>
            <p:ph type="title"/>
          </p:nvPr>
        </p:nvSpPr>
        <p:spPr/>
        <p:txBody>
          <a:bodyPr/>
          <a:lstStyle/>
          <a:p>
            <a:r>
              <a:rPr lang="tr-TR" dirty="0"/>
              <a:t>Ara Dinlenme Süreleri</a:t>
            </a:r>
            <a:br>
              <a:rPr lang="tr-TR" dirty="0"/>
            </a:br>
            <a:endParaRPr lang="tr-TR" dirty="0"/>
          </a:p>
        </p:txBody>
      </p:sp>
      <p:sp>
        <p:nvSpPr>
          <p:cNvPr id="3" name="İçerik Yer Tutucusu 2">
            <a:extLst>
              <a:ext uri="{FF2B5EF4-FFF2-40B4-BE49-F238E27FC236}">
                <a16:creationId xmlns:a16="http://schemas.microsoft.com/office/drawing/2014/main" xmlns="" id="{67E2517C-705A-4575-A4D4-9AB81380B766}"/>
              </a:ext>
            </a:extLst>
          </p:cNvPr>
          <p:cNvSpPr>
            <a:spLocks noGrp="1"/>
          </p:cNvSpPr>
          <p:nvPr>
            <p:ph idx="1"/>
          </p:nvPr>
        </p:nvSpPr>
        <p:spPr/>
        <p:txBody>
          <a:bodyPr>
            <a:normAutofit/>
          </a:bodyPr>
          <a:lstStyle/>
          <a:p>
            <a:pPr marL="0" indent="0" algn="just">
              <a:buNone/>
            </a:pPr>
            <a:r>
              <a:rPr lang="tr-TR" dirty="0"/>
              <a:t>İşçiler yemek, tuvalet gibi günlük gereksinimlerini karşılamak ve dinlenmek amacıyla günlük çalışma sürelerine ara verebilirler.</a:t>
            </a:r>
          </a:p>
          <a:p>
            <a:pPr marL="0" indent="0" algn="just">
              <a:buNone/>
            </a:pPr>
            <a:r>
              <a:rPr lang="tr-TR" dirty="0"/>
              <a:t>0-4 saat arası işlerde (4 saat dahil)                  15 dakika</a:t>
            </a:r>
          </a:p>
          <a:p>
            <a:pPr marL="0" indent="0" algn="just">
              <a:buNone/>
            </a:pPr>
            <a:r>
              <a:rPr lang="tr-TR" dirty="0"/>
              <a:t>4-7,5 saat arası işlerde (7,5 saat dahil)            30 dakika</a:t>
            </a:r>
          </a:p>
          <a:p>
            <a:pPr marL="0" indent="0" algn="just">
              <a:buNone/>
            </a:pPr>
            <a:r>
              <a:rPr lang="tr-TR" dirty="0"/>
              <a:t>7,5-11 saat arası işlerde (11 saat dahil)             1 saat</a:t>
            </a:r>
          </a:p>
          <a:p>
            <a:pPr marL="0" indent="0" algn="just">
              <a:buNone/>
            </a:pPr>
            <a:r>
              <a:rPr lang="tr-TR" dirty="0"/>
              <a:t>11 saati aşan çalışmalarda                                 1,5 saat</a:t>
            </a:r>
          </a:p>
          <a:p>
            <a:pPr marL="0" indent="0" algn="just">
              <a:buNone/>
            </a:pPr>
            <a:endParaRPr lang="tr-TR" dirty="0"/>
          </a:p>
          <a:p>
            <a:pPr marL="0" indent="0" algn="just">
              <a:buNone/>
            </a:pPr>
            <a:r>
              <a:rPr lang="tr-TR" dirty="0"/>
              <a:t>Bu dinlenme süreleri işçilere aralıksız olarak verilmelidir. Ancak belirtilen süreler iklim, mevsim ve işin niteliğine göre sözleşme ile aralıklı olarak da kullandırılabilir.</a:t>
            </a:r>
          </a:p>
        </p:txBody>
      </p:sp>
    </p:spTree>
    <p:extLst>
      <p:ext uri="{BB962C8B-B14F-4D97-AF65-F5344CB8AC3E}">
        <p14:creationId xmlns:p14="http://schemas.microsoft.com/office/powerpoint/2010/main" val="1121382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C7E403D-5B37-40B2-8257-34E981F145F6}"/>
              </a:ext>
            </a:extLst>
          </p:cNvPr>
          <p:cNvSpPr>
            <a:spLocks noGrp="1"/>
          </p:cNvSpPr>
          <p:nvPr>
            <p:ph type="title"/>
          </p:nvPr>
        </p:nvSpPr>
        <p:spPr/>
        <p:txBody>
          <a:bodyPr/>
          <a:lstStyle/>
          <a:p>
            <a:r>
              <a:rPr lang="tr-TR" dirty="0"/>
              <a:t>Bildirim Önelleri</a:t>
            </a:r>
          </a:p>
        </p:txBody>
      </p:sp>
      <p:sp>
        <p:nvSpPr>
          <p:cNvPr id="3" name="İçerik Yer Tutucusu 2">
            <a:extLst>
              <a:ext uri="{FF2B5EF4-FFF2-40B4-BE49-F238E27FC236}">
                <a16:creationId xmlns:a16="http://schemas.microsoft.com/office/drawing/2014/main" xmlns="" id="{4BE05710-8E9C-4A0F-8D71-ADB85F122B81}"/>
              </a:ext>
            </a:extLst>
          </p:cNvPr>
          <p:cNvSpPr>
            <a:spLocks noGrp="1"/>
          </p:cNvSpPr>
          <p:nvPr>
            <p:ph idx="1"/>
          </p:nvPr>
        </p:nvSpPr>
        <p:spPr/>
        <p:txBody>
          <a:bodyPr>
            <a:normAutofit fontScale="77500" lnSpcReduction="20000"/>
          </a:bodyPr>
          <a:lstStyle/>
          <a:p>
            <a:pPr algn="just"/>
            <a:r>
              <a:rPr lang="tr-TR" dirty="0"/>
              <a:t>İş sözleşmeleri, işverenin veya işçinin tek taraflı olarak iradesini ortaya koymasıyla sona erdirilebilir. Taraflardan birinin akdini sona erdiren irade beyanına "fesih bildirimi" denir. 4857 sayılı İş Kanunu'na göre, süresi belirli olmayan sözleşmelerde taraflardan biri öteki tarafa bir süre vererek (süreli fesih bildirimi) fesih bildiriminde bulunabileceği gibi, süresi belirsiz veya belli olan sözleşmelerde haklı bir nedenin varlığı halinde süre vermeksizin (süresiz fesih bildirimi) fesih bildiriminde de bulunabilir. </a:t>
            </a:r>
          </a:p>
          <a:p>
            <a:pPr algn="just"/>
            <a:r>
              <a:rPr lang="tr-TR" dirty="0"/>
              <a:t>Bildirim önelleri konusunda 4857 sayılı Kanun hükümleri uygulanır. Ancak, bildirim önelleri TİS ‘de şu şekilde düzenlenmiştir:</a:t>
            </a:r>
          </a:p>
          <a:p>
            <a:pPr marL="0" indent="0" algn="just">
              <a:buNone/>
            </a:pPr>
            <a:r>
              <a:rPr lang="tr-TR" dirty="0"/>
              <a:t>İşçinin hizmet süresi</a:t>
            </a:r>
          </a:p>
          <a:p>
            <a:pPr marL="0" indent="0" algn="just">
              <a:buNone/>
            </a:pPr>
            <a:r>
              <a:rPr lang="tr-TR" dirty="0"/>
              <a:t>6 aydan az sürmüşse                                              3 hafta sonunda</a:t>
            </a:r>
          </a:p>
          <a:p>
            <a:pPr marL="0" indent="0" algn="just">
              <a:buNone/>
            </a:pPr>
            <a:r>
              <a:rPr lang="tr-TR" dirty="0"/>
              <a:t>6 ay-1,5 yıl arası sürmüşse                                      5 hafta sonunda</a:t>
            </a:r>
          </a:p>
          <a:p>
            <a:pPr marL="0" indent="0" algn="just">
              <a:buNone/>
            </a:pPr>
            <a:r>
              <a:rPr lang="tr-TR" dirty="0"/>
              <a:t>1,5 yıl-3 yıl arası sürmüşse                                       7 hafta sonunda</a:t>
            </a:r>
          </a:p>
          <a:p>
            <a:pPr marL="0" indent="0" algn="just">
              <a:buNone/>
            </a:pPr>
            <a:r>
              <a:rPr lang="tr-TR" dirty="0"/>
              <a:t>3 yıldan fazla sürmüşse                                          9 hafta sonunda</a:t>
            </a:r>
          </a:p>
          <a:p>
            <a:pPr marL="0" indent="0" algn="just">
              <a:buNone/>
            </a:pPr>
            <a:endParaRPr lang="tr-TR" dirty="0"/>
          </a:p>
          <a:p>
            <a:pPr marL="0" indent="0" algn="just">
              <a:buNone/>
            </a:pPr>
            <a:r>
              <a:rPr lang="tr-TR" dirty="0"/>
              <a:t>Feshedilmiş sayılır.</a:t>
            </a:r>
          </a:p>
        </p:txBody>
      </p:sp>
    </p:spTree>
    <p:extLst>
      <p:ext uri="{BB962C8B-B14F-4D97-AF65-F5344CB8AC3E}">
        <p14:creationId xmlns:p14="http://schemas.microsoft.com/office/powerpoint/2010/main" val="10337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5C6EFA5-E395-4F7D-BB40-A96A4E15F951}"/>
              </a:ext>
            </a:extLst>
          </p:cNvPr>
          <p:cNvSpPr>
            <a:spLocks noGrp="1"/>
          </p:cNvSpPr>
          <p:nvPr>
            <p:ph type="title"/>
          </p:nvPr>
        </p:nvSpPr>
        <p:spPr/>
        <p:txBody>
          <a:bodyPr/>
          <a:lstStyle/>
          <a:p>
            <a:r>
              <a:rPr lang="tr-TR" dirty="0"/>
              <a:t>Kıdem Tazminatı, Hesaplanması ve Ödenmesi</a:t>
            </a:r>
          </a:p>
        </p:txBody>
      </p:sp>
      <p:sp>
        <p:nvSpPr>
          <p:cNvPr id="3" name="İçerik Yer Tutucusu 2">
            <a:extLst>
              <a:ext uri="{FF2B5EF4-FFF2-40B4-BE49-F238E27FC236}">
                <a16:creationId xmlns:a16="http://schemas.microsoft.com/office/drawing/2014/main" xmlns="" id="{D0763C72-5285-4375-8DF5-AB65C0DB67C3}"/>
              </a:ext>
            </a:extLst>
          </p:cNvPr>
          <p:cNvSpPr>
            <a:spLocks noGrp="1"/>
          </p:cNvSpPr>
          <p:nvPr>
            <p:ph idx="1"/>
          </p:nvPr>
        </p:nvSpPr>
        <p:spPr/>
        <p:txBody>
          <a:bodyPr>
            <a:normAutofit fontScale="70000" lnSpcReduction="20000"/>
          </a:bodyPr>
          <a:lstStyle/>
          <a:p>
            <a:r>
              <a:rPr lang="tr-TR" dirty="0"/>
              <a:t>Kıdem tazminatını hak etme için işçinin sözleşmesinin ancak aşağıda belirtildiği şekilde fesih gerçekleşmelidir:</a:t>
            </a:r>
          </a:p>
          <a:p>
            <a:pPr marL="0" indent="0">
              <a:buNone/>
            </a:pPr>
            <a:r>
              <a:rPr lang="tr-TR" dirty="0"/>
              <a:t>▪	İşverenin, 4857 Sayılı Kanunun 25. Maddesinde (İşverenin Haklı Nedenle Derhal Fesih Hakkı1) gösterilen sebepler dışında, haksız gerekçeyle işçinin iş sözleşmesini feshetmesi </a:t>
            </a:r>
          </a:p>
          <a:p>
            <a:pPr marL="0" indent="0">
              <a:buNone/>
            </a:pPr>
            <a:r>
              <a:rPr lang="tr-TR" dirty="0"/>
              <a:t>▪	İşçinin, 4857 sayılı Kanunun 24. maddesi uyarınca (İşçinin Haklı Nedenle Derhal Fesih Hakkı) haklı sebeplerle iş sözleşmesini feshetmesi </a:t>
            </a:r>
          </a:p>
          <a:p>
            <a:pPr marL="0" indent="0">
              <a:buNone/>
            </a:pPr>
            <a:r>
              <a:rPr lang="tr-TR" dirty="0"/>
              <a:t>▪	Muvazzaf askerlik hizmeti dolayısıyla, işçinin iş sözleşmesini feshetmesi. </a:t>
            </a:r>
          </a:p>
          <a:p>
            <a:pPr marL="0" indent="0">
              <a:buNone/>
            </a:pPr>
            <a:r>
              <a:rPr lang="tr-TR" dirty="0"/>
              <a:t>▪	Bağlı bulundukları kanunla kurulu, kurum veya sandıklardan yaşlılık, emeklilik veya malullük aylığı yahut toptan ödeme almak amacıyla, işçinin iş sözleşmesini feshetmesi </a:t>
            </a:r>
          </a:p>
          <a:p>
            <a:pPr marL="0" indent="0">
              <a:buNone/>
            </a:pPr>
            <a:r>
              <a:rPr lang="tr-TR" dirty="0"/>
              <a:t>▪	506 sayılı Kanunun 60 </a:t>
            </a:r>
            <a:r>
              <a:rPr lang="tr-TR" dirty="0" err="1"/>
              <a:t>ıncı</a:t>
            </a:r>
            <a:r>
              <a:rPr lang="tr-TR" dirty="0"/>
              <a:t> maddesinin birinci fıkrasının (A) bendinin (a) ve (b) alt bentlerinde öngörülen yaşlar dışında kalan diğer şartları veya aynı Kanunun Geçici 81 inci maddesine göre yaşlılık aylığı bağlanması için öngörülen sigortalılık süresini ve prim ödeme gün sayısını tamamlayarak kendi istekleri ile işten ayrılmaları </a:t>
            </a:r>
          </a:p>
          <a:p>
            <a:pPr marL="0" indent="0">
              <a:buNone/>
            </a:pPr>
            <a:r>
              <a:rPr lang="tr-TR" dirty="0"/>
              <a:t>       -İlk işe giriş bildirimi 08.09.1999 ve öncesi ise 15 yıl sigortalılık ve 3600 prim gün sayısını doldurması halinde </a:t>
            </a:r>
          </a:p>
          <a:p>
            <a:pPr marL="0" indent="0">
              <a:buNone/>
            </a:pPr>
            <a:r>
              <a:rPr lang="tr-TR" dirty="0"/>
              <a:t>       - İlk işe giriş bildirimi 08.09.1999 ile 30.04.2008 arasında ise 25 yıl sigortalılık ve 4500 prim gün sayısını doldurması halinde </a:t>
            </a:r>
          </a:p>
          <a:p>
            <a:pPr marL="0" indent="0">
              <a:buNone/>
            </a:pPr>
            <a:r>
              <a:rPr lang="tr-TR" dirty="0"/>
              <a:t> </a:t>
            </a:r>
          </a:p>
          <a:p>
            <a:endParaRPr lang="tr-TR" dirty="0"/>
          </a:p>
          <a:p>
            <a:endParaRPr lang="tr-TR" dirty="0"/>
          </a:p>
        </p:txBody>
      </p:sp>
    </p:spTree>
    <p:extLst>
      <p:ext uri="{BB962C8B-B14F-4D97-AF65-F5344CB8AC3E}">
        <p14:creationId xmlns:p14="http://schemas.microsoft.com/office/powerpoint/2010/main" val="374666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B7F2A3A-36B2-4C6C-A167-1A70FC976C0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3C117BD-80C5-4FD5-A1BD-AA021FC1384A}"/>
              </a:ext>
            </a:extLst>
          </p:cNvPr>
          <p:cNvSpPr>
            <a:spLocks noGrp="1"/>
          </p:cNvSpPr>
          <p:nvPr>
            <p:ph idx="1"/>
          </p:nvPr>
        </p:nvSpPr>
        <p:spPr/>
        <p:txBody>
          <a:bodyPr/>
          <a:lstStyle/>
          <a:p>
            <a:pPr marL="0" indent="0">
              <a:buNone/>
            </a:pPr>
            <a:r>
              <a:rPr lang="tr-TR" dirty="0"/>
              <a:t>▪	Kadının evlendiği tarihten itibaren bir yıl içerisinde kendi arzusu ile iş sözleşmesini sona erdirmesi </a:t>
            </a:r>
          </a:p>
          <a:p>
            <a:pPr marL="0" indent="0">
              <a:buNone/>
            </a:pPr>
            <a:r>
              <a:rPr lang="tr-TR" dirty="0"/>
              <a:t>▪	İşçinin ölümü sebebiyle iş sözleşmesinin son bulması neticesinde, kanuni mirasçılarına 1475 sayılı Kanunda ifade edilmemekle birlikte; </a:t>
            </a:r>
          </a:p>
          <a:p>
            <a:pPr marL="0" indent="0">
              <a:buNone/>
            </a:pPr>
            <a:r>
              <a:rPr lang="tr-TR" dirty="0"/>
              <a:t>▪	Muvazzaf askerlik dışında, askerlik veya Kanundan doğan çalışma ödevi nedeniyle işten ayrılma (4857 sayılı İş Kanunu, Md.31) </a:t>
            </a:r>
          </a:p>
          <a:p>
            <a:pPr marL="0" indent="0">
              <a:buNone/>
            </a:pPr>
            <a:r>
              <a:rPr lang="tr-TR" dirty="0"/>
              <a:t>▪	İşçi Sendikası Yöneticiliğine seçilme sebebiyle işçinin işten ayrılmak istemesi durumunda </a:t>
            </a:r>
          </a:p>
          <a:p>
            <a:pPr marL="0" indent="0">
              <a:buNone/>
            </a:pPr>
            <a:endParaRPr lang="tr-TR" dirty="0"/>
          </a:p>
        </p:txBody>
      </p:sp>
    </p:spTree>
    <p:extLst>
      <p:ext uri="{BB962C8B-B14F-4D97-AF65-F5344CB8AC3E}">
        <p14:creationId xmlns:p14="http://schemas.microsoft.com/office/powerpoint/2010/main" val="2682948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564037A-1696-49A0-8B56-DCA3598C38B7}"/>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6EF93AFE-D41B-4689-B9B6-32ABC2DB922D}"/>
              </a:ext>
            </a:extLst>
          </p:cNvPr>
          <p:cNvPicPr>
            <a:picLocks noGrp="1" noChangeAspect="1"/>
          </p:cNvPicPr>
          <p:nvPr>
            <p:ph idx="1"/>
          </p:nvPr>
        </p:nvPicPr>
        <p:blipFill>
          <a:blip r:embed="rId2"/>
          <a:stretch>
            <a:fillRect/>
          </a:stretch>
        </p:blipFill>
        <p:spPr>
          <a:xfrm>
            <a:off x="2793822" y="1987826"/>
            <a:ext cx="5665604" cy="4250755"/>
          </a:xfrm>
          <a:prstGeom prst="rect">
            <a:avLst/>
          </a:prstGeom>
        </p:spPr>
      </p:pic>
    </p:spTree>
    <p:extLst>
      <p:ext uri="{BB962C8B-B14F-4D97-AF65-F5344CB8AC3E}">
        <p14:creationId xmlns:p14="http://schemas.microsoft.com/office/powerpoint/2010/main" val="301694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F881062-2CF4-488F-8CDC-C24CE0DCBDFC}"/>
              </a:ext>
            </a:extLst>
          </p:cNvPr>
          <p:cNvSpPr>
            <a:spLocks noGrp="1"/>
          </p:cNvSpPr>
          <p:nvPr>
            <p:ph type="title"/>
          </p:nvPr>
        </p:nvSpPr>
        <p:spPr/>
        <p:txBody>
          <a:bodyPr/>
          <a:lstStyle/>
          <a:p>
            <a:r>
              <a:rPr lang="tr-TR" dirty="0"/>
              <a:t>Kıdem Tazminatına Hak Kazandırmayan Fesih Halleri</a:t>
            </a:r>
          </a:p>
        </p:txBody>
      </p:sp>
      <p:sp>
        <p:nvSpPr>
          <p:cNvPr id="3" name="İçerik Yer Tutucusu 2">
            <a:extLst>
              <a:ext uri="{FF2B5EF4-FFF2-40B4-BE49-F238E27FC236}">
                <a16:creationId xmlns:a16="http://schemas.microsoft.com/office/drawing/2014/main" xmlns="" id="{90C2245F-95B2-4D0B-85D2-491EC01A3BB3}"/>
              </a:ext>
            </a:extLst>
          </p:cNvPr>
          <p:cNvSpPr>
            <a:spLocks noGrp="1"/>
          </p:cNvSpPr>
          <p:nvPr>
            <p:ph idx="1"/>
          </p:nvPr>
        </p:nvSpPr>
        <p:spPr/>
        <p:txBody>
          <a:bodyPr>
            <a:normAutofit fontScale="85000" lnSpcReduction="10000"/>
          </a:bodyPr>
          <a:lstStyle/>
          <a:p>
            <a:pPr marL="0" indent="0">
              <a:buNone/>
            </a:pPr>
            <a:endParaRPr lang="tr-TR" dirty="0"/>
          </a:p>
          <a:p>
            <a:r>
              <a:rPr lang="tr-TR" b="1" dirty="0"/>
              <a:t>Ahlak ve </a:t>
            </a:r>
            <a:r>
              <a:rPr lang="tr-TR" b="1" dirty="0" err="1"/>
              <a:t>İyiniyet</a:t>
            </a:r>
            <a:r>
              <a:rPr lang="tr-TR" b="1" dirty="0"/>
              <a:t> Kurallarına Uymayan Haller ve Benzerleri Nedeniyle Sözleşmenin İşverence Feshi  </a:t>
            </a:r>
          </a:p>
          <a:p>
            <a:pPr marL="0" indent="0" algn="just">
              <a:buNone/>
            </a:pPr>
            <a:r>
              <a:rPr lang="tr-TR" dirty="0"/>
              <a:t>a)	İş sözleşmesi yapıldığı sırada bu sözleşmenin esaslı noktalarından biri için gerekli vasıflar veya şartlar kendisinde bulunmadığı halde bunların kendisinde bulunduğunu ileri sürerek, yahut gerçeğe uygun olmayan bilgiler veya sözler söyleyerek işçinin işvereni yanıltması. </a:t>
            </a:r>
          </a:p>
          <a:p>
            <a:pPr marL="0" indent="0" algn="just">
              <a:buNone/>
            </a:pPr>
            <a:r>
              <a:rPr lang="tr-TR" dirty="0"/>
              <a:t>b)	İşçinin, işveren yahut bunların aile üyelerinden birinin şeref ve namusuna dokunacak sözler </a:t>
            </a:r>
            <a:r>
              <a:rPr lang="tr-TR" dirty="0" err="1"/>
              <a:t>sarfetmesi</a:t>
            </a:r>
            <a:r>
              <a:rPr lang="tr-TR" dirty="0"/>
              <a:t> veya davranışlarda bulunması, yahut işveren hakkında şeref ve haysiyet kırıcı asılsız ihbar ve </a:t>
            </a:r>
            <a:r>
              <a:rPr lang="tr-TR" dirty="0" err="1"/>
              <a:t>isnadlarda</a:t>
            </a:r>
            <a:r>
              <a:rPr lang="tr-TR" dirty="0"/>
              <a:t> bulunması. </a:t>
            </a:r>
          </a:p>
          <a:p>
            <a:pPr marL="0" indent="0">
              <a:buNone/>
            </a:pPr>
            <a:r>
              <a:rPr lang="tr-TR" dirty="0"/>
              <a:t>c)	İşçinin işverenin başka bir işçisine cinsel tacizde bulunması. </a:t>
            </a:r>
          </a:p>
          <a:p>
            <a:pPr marL="0" indent="0" algn="just">
              <a:buNone/>
            </a:pPr>
            <a:r>
              <a:rPr lang="tr-TR" dirty="0"/>
              <a:t>d)	İşçinin işverene yahut onun ailesi üyelerinden birine yahut işverenin başka işçisine sataşması, işyerine sarhoş yahut uyuşturucu madde almış olarak gelmesi ya da işyerinde bu maddeleri kullanması. </a:t>
            </a:r>
          </a:p>
          <a:p>
            <a:endParaRPr lang="tr-TR" dirty="0"/>
          </a:p>
        </p:txBody>
      </p:sp>
    </p:spTree>
    <p:extLst>
      <p:ext uri="{BB962C8B-B14F-4D97-AF65-F5344CB8AC3E}">
        <p14:creationId xmlns:p14="http://schemas.microsoft.com/office/powerpoint/2010/main" val="107076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59F4EF-E2F5-4A51-BC2A-3F60CD37B4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4B943A4-80F5-4C1B-8729-D51401B88AC7}"/>
              </a:ext>
            </a:extLst>
          </p:cNvPr>
          <p:cNvSpPr>
            <a:spLocks noGrp="1"/>
          </p:cNvSpPr>
          <p:nvPr>
            <p:ph idx="1"/>
          </p:nvPr>
        </p:nvSpPr>
        <p:spPr/>
        <p:txBody>
          <a:bodyPr>
            <a:normAutofit fontScale="92500" lnSpcReduction="20000"/>
          </a:bodyPr>
          <a:lstStyle/>
          <a:p>
            <a:pPr marL="0" indent="0" algn="just">
              <a:buNone/>
            </a:pPr>
            <a:r>
              <a:rPr lang="tr-TR" dirty="0"/>
              <a:t>e)	İşçinin, işverenin güvenini kötüye kullanmak, hırsızlık yapmak, işverenin meslek sırlarını ortaya atmak gibi doğruluk ve bağlılığa uymayan davranışlarda bulunması. </a:t>
            </a:r>
          </a:p>
          <a:p>
            <a:pPr marL="0" indent="0" algn="just">
              <a:buNone/>
            </a:pPr>
            <a:r>
              <a:rPr lang="tr-TR" dirty="0"/>
              <a:t>f)	İşçinin, işyerinde, yedi günden fazla hapisle cezalandırılan ve cezası ertelenmeyen bir suç işlemesi. </a:t>
            </a:r>
          </a:p>
          <a:p>
            <a:pPr marL="0" indent="0" algn="just">
              <a:buNone/>
            </a:pPr>
            <a:r>
              <a:rPr lang="tr-TR" dirty="0"/>
              <a:t>g)	İşçinin işverenden izin almaksızın veya haklı bir sebebe dayanmaksızın ardı ardına iki işgünü veya bir ay içinde iki defa herhangi bir tatil gününden sonraki iş günü, yahut bir ayda üç işgünü işine devam etmemesi. </a:t>
            </a:r>
          </a:p>
          <a:p>
            <a:pPr marL="0" indent="0" algn="just">
              <a:buNone/>
            </a:pPr>
            <a:r>
              <a:rPr lang="tr-TR" dirty="0"/>
              <a:t>h)	İşçinin yapmakla ödevli bulunduğu görevleri kendisine hatırlatıldığı halde yapmamakta ısrar etmesi </a:t>
            </a:r>
          </a:p>
          <a:p>
            <a:pPr marL="0" indent="0" algn="just">
              <a:buNone/>
            </a:pPr>
            <a:r>
              <a:rPr lang="tr-TR" dirty="0"/>
              <a:t>ı) İşçinin kendi isteği veya savsaması yüzünden işin güvenliğini tehlikeye düşürmesi, işyerinin malı olan veya malı olmayıp da eli altında bulunan makineleri, tesisatı veya başka eşya ve maddeleri otuz günlük ücretinin tutarıyla ödeyemeyecek derecede hasara ve kayba uğratması. </a:t>
            </a:r>
          </a:p>
          <a:p>
            <a:endParaRPr lang="tr-TR" dirty="0"/>
          </a:p>
        </p:txBody>
      </p:sp>
    </p:spTree>
    <p:extLst>
      <p:ext uri="{BB962C8B-B14F-4D97-AF65-F5344CB8AC3E}">
        <p14:creationId xmlns:p14="http://schemas.microsoft.com/office/powerpoint/2010/main" val="142261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CA5158-8E77-4D81-A8F6-B4AA8C94966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7470507-AC46-4950-AB4D-E261FF86D5D0}"/>
              </a:ext>
            </a:extLst>
          </p:cNvPr>
          <p:cNvSpPr>
            <a:spLocks noGrp="1"/>
          </p:cNvSpPr>
          <p:nvPr>
            <p:ph idx="1"/>
          </p:nvPr>
        </p:nvSpPr>
        <p:spPr/>
        <p:txBody>
          <a:bodyPr>
            <a:normAutofit lnSpcReduction="10000"/>
          </a:bodyPr>
          <a:lstStyle/>
          <a:p>
            <a:r>
              <a:rPr lang="tr-TR" dirty="0"/>
              <a:t>Sözleşmenin İşçi Tarafından Fesih Hali (İstifa) </a:t>
            </a:r>
          </a:p>
          <a:p>
            <a:r>
              <a:rPr lang="tr-TR" dirty="0"/>
              <a:t>İşçinin İstifa Etmesi </a:t>
            </a:r>
          </a:p>
          <a:p>
            <a:pPr marL="0" indent="0" algn="just">
              <a:buNone/>
            </a:pPr>
            <a:r>
              <a:rPr lang="tr-TR" dirty="0" err="1"/>
              <a:t>Önelli</a:t>
            </a:r>
            <a:r>
              <a:rPr lang="tr-TR" dirty="0"/>
              <a:t> veya önellere uyulmadan, İşçinin kendi isteği ile tek taraflı olarak, kıdem tazminatına imkan vermeyecek şekilde iş akdini sonlandırması neticesinde kıdem tazminatına hak kazanması söz konusu olmayacaktır. </a:t>
            </a:r>
          </a:p>
          <a:p>
            <a:r>
              <a:rPr lang="tr-TR" dirty="0"/>
              <a:t>Sözleşmenin İşçi Tarafından Haksız Feshi </a:t>
            </a:r>
          </a:p>
          <a:p>
            <a:pPr marL="0" indent="0" algn="just">
              <a:buNone/>
            </a:pPr>
            <a:r>
              <a:rPr lang="tr-TR" dirty="0"/>
              <a:t>İşçinin derhal feshe imkan verecek bir haklı nedeni olmadan (4857 Md.24 İşle İlgili Sağlık Sebepleri, İşverenin Ahlak ve </a:t>
            </a:r>
            <a:r>
              <a:rPr lang="tr-TR" dirty="0" err="1"/>
              <a:t>İyiniyet</a:t>
            </a:r>
            <a:r>
              <a:rPr lang="tr-TR" dirty="0"/>
              <a:t> Kurallarına Uymaması ve Zorlayıcı Sebepler dışında) yaptığı fesih veya bu nedenler varsa bile süresi geciktikten sonra (4857 Md.26 Altı İşgünü) yaptığı fesihler, haksız fesih olarak kabul edilir ve Kıdem Tazminatı ödenmesini gerektirmez.</a:t>
            </a:r>
          </a:p>
          <a:p>
            <a:endParaRPr lang="tr-TR" dirty="0"/>
          </a:p>
        </p:txBody>
      </p:sp>
    </p:spTree>
    <p:extLst>
      <p:ext uri="{BB962C8B-B14F-4D97-AF65-F5344CB8AC3E}">
        <p14:creationId xmlns:p14="http://schemas.microsoft.com/office/powerpoint/2010/main" val="1674942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7A1FE14-1AC9-476E-A7F1-E783443B2A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43F8A815-4C16-4F2A-BBD1-13ECDCDC9CFB}"/>
              </a:ext>
            </a:extLst>
          </p:cNvPr>
          <p:cNvSpPr>
            <a:spLocks noGrp="1"/>
          </p:cNvSpPr>
          <p:nvPr>
            <p:ph idx="1"/>
          </p:nvPr>
        </p:nvSpPr>
        <p:spPr/>
        <p:txBody>
          <a:bodyPr/>
          <a:lstStyle/>
          <a:p>
            <a:pPr algn="just"/>
            <a:r>
              <a:rPr lang="tr-TR" dirty="0"/>
              <a:t>Her tam hizmet yılı için 35 gün, işçinin işverenin işini yaparken iş kazası veya meslek hastalığı sonucu ölümü halinde ise 40 günlük ücreti tutarında kıdem tazminatı ödenir.</a:t>
            </a:r>
          </a:p>
        </p:txBody>
      </p:sp>
    </p:spTree>
    <p:extLst>
      <p:ext uri="{BB962C8B-B14F-4D97-AF65-F5344CB8AC3E}">
        <p14:creationId xmlns:p14="http://schemas.microsoft.com/office/powerpoint/2010/main" val="86206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6C97713-FBF4-408B-A053-2989AC7E397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698C933-F5F7-46D1-A6D4-07133FB889FF}"/>
              </a:ext>
            </a:extLst>
          </p:cNvPr>
          <p:cNvSpPr>
            <a:spLocks noGrp="1"/>
          </p:cNvSpPr>
          <p:nvPr>
            <p:ph idx="1"/>
          </p:nvPr>
        </p:nvSpPr>
        <p:spPr/>
        <p:txBody>
          <a:bodyPr/>
          <a:lstStyle/>
          <a:p>
            <a:pPr algn="just"/>
            <a:r>
              <a:rPr lang="tr-TR" dirty="0"/>
              <a:t>Sosyal güvenlik hakları açısından bakıldığında 4/D kapsamındaki kadrolu işçiler, hizmet akdi ile çalışanlar olduğundan, 5510 sayılı Kanunun (Sosyal Sigortalar ve Genel Sağlık Sigortası Kanunu) 4/a bendi kapsamında sigortalı (yani </a:t>
            </a:r>
            <a:r>
              <a:rPr lang="tr-TR" dirty="0" err="1"/>
              <a:t>SGK’lı</a:t>
            </a:r>
            <a:r>
              <a:rPr lang="tr-TR" dirty="0"/>
              <a:t>) sayılırlar. Emeklilik yaşının hesaplanmasında ve emekli olmak için gereken prim gün sayısı hesabında yine 5510 sayılı Kanun hükümleri uygulanmaktadır. </a:t>
            </a:r>
          </a:p>
          <a:p>
            <a:pPr algn="just"/>
            <a:r>
              <a:rPr lang="tr-TR" dirty="0"/>
              <a:t>Ancak, kamuda görev yaptıkları için maaş ve özlük açısından toplu iş sözleşmesi, ilave tediye ödemeleri gibi bazı özel haklara sahiptir.</a:t>
            </a:r>
          </a:p>
        </p:txBody>
      </p:sp>
    </p:spTree>
    <p:extLst>
      <p:ext uri="{BB962C8B-B14F-4D97-AF65-F5344CB8AC3E}">
        <p14:creationId xmlns:p14="http://schemas.microsoft.com/office/powerpoint/2010/main" val="1900810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B107838-3F15-4CBE-8CAD-D221BA53A25C}"/>
              </a:ext>
            </a:extLst>
          </p:cNvPr>
          <p:cNvSpPr>
            <a:spLocks noGrp="1"/>
          </p:cNvSpPr>
          <p:nvPr>
            <p:ph type="title"/>
          </p:nvPr>
        </p:nvSpPr>
        <p:spPr/>
        <p:txBody>
          <a:bodyPr/>
          <a:lstStyle/>
          <a:p>
            <a:r>
              <a:rPr lang="tr-TR" dirty="0"/>
              <a:t>Örnek Kıdem Tazminatı Hesaplaması</a:t>
            </a:r>
          </a:p>
        </p:txBody>
      </p:sp>
      <p:pic>
        <p:nvPicPr>
          <p:cNvPr id="6" name="İçerik Yer Tutucusu 5">
            <a:extLst>
              <a:ext uri="{FF2B5EF4-FFF2-40B4-BE49-F238E27FC236}">
                <a16:creationId xmlns:a16="http://schemas.microsoft.com/office/drawing/2014/main" xmlns="" id="{6AD5EA45-5F31-4E78-AAAF-BBA9B220F78E}"/>
              </a:ext>
            </a:extLst>
          </p:cNvPr>
          <p:cNvPicPr>
            <a:picLocks noGrp="1" noChangeAspect="1"/>
          </p:cNvPicPr>
          <p:nvPr>
            <p:ph idx="1"/>
          </p:nvPr>
        </p:nvPicPr>
        <p:blipFill>
          <a:blip r:embed="rId2"/>
          <a:stretch>
            <a:fillRect/>
          </a:stretch>
        </p:blipFill>
        <p:spPr>
          <a:xfrm>
            <a:off x="2694452" y="2500713"/>
            <a:ext cx="5764872" cy="3299611"/>
          </a:xfrm>
          <a:prstGeom prst="rect">
            <a:avLst/>
          </a:prstGeom>
        </p:spPr>
      </p:pic>
    </p:spTree>
    <p:extLst>
      <p:ext uri="{BB962C8B-B14F-4D97-AF65-F5344CB8AC3E}">
        <p14:creationId xmlns:p14="http://schemas.microsoft.com/office/powerpoint/2010/main" val="4231087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4FFB0E5-4A63-4080-9FE5-8E23C6F446E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4D08842C-F15B-416F-AF58-15864177424C}"/>
              </a:ext>
            </a:extLst>
          </p:cNvPr>
          <p:cNvSpPr>
            <a:spLocks noGrp="1"/>
          </p:cNvSpPr>
          <p:nvPr>
            <p:ph idx="1"/>
          </p:nvPr>
        </p:nvSpPr>
        <p:spPr/>
        <p:txBody>
          <a:bodyPr/>
          <a:lstStyle/>
          <a:p>
            <a:pPr algn="just"/>
            <a:r>
              <a:rPr lang="tr-TR" dirty="0"/>
              <a:t>«Bir aylık giydirilmiş ücret» işçinin 1 TAM hizmet yılı karşılığında alacağı kıdem tazminatı tutarıdır.</a:t>
            </a:r>
          </a:p>
          <a:p>
            <a:pPr marL="0" indent="0" algn="just">
              <a:buNone/>
            </a:pPr>
            <a:r>
              <a:rPr lang="tr-TR" dirty="0"/>
              <a:t>1 Yıllık  Hizmet Süresi Karşılığı Kıdem Tazminatı Tutarı       =4.181.50 TL/Yıl</a:t>
            </a:r>
          </a:p>
          <a:p>
            <a:pPr marL="0" indent="0" algn="just">
              <a:buNone/>
            </a:pPr>
            <a:r>
              <a:rPr lang="tr-TR" dirty="0"/>
              <a:t>1 Aylık  Hizmet Süresi Karşılığı Kıdem Tazminatı Tutarı      =   348.46 TL/Ay</a:t>
            </a:r>
          </a:p>
          <a:p>
            <a:pPr marL="0" indent="0" algn="just">
              <a:buNone/>
            </a:pPr>
            <a:r>
              <a:rPr lang="tr-TR" dirty="0"/>
              <a:t>1 Günlük Hizmet Süresi Karşılığı Kıdem Tazminatı Tutarı   =     11.46 TL/Gün</a:t>
            </a:r>
          </a:p>
          <a:p>
            <a:pPr marL="0" indent="0" algn="just">
              <a:buNone/>
            </a:pPr>
            <a:r>
              <a:rPr lang="tr-TR" dirty="0"/>
              <a:t>İşçinin 11 Yıl 8 Ay 23 gün hizmet süresi olduğunu kabul edersek;</a:t>
            </a:r>
          </a:p>
          <a:p>
            <a:pPr marL="0" indent="0" algn="just">
              <a:buNone/>
            </a:pPr>
            <a:r>
              <a:rPr lang="tr-TR" dirty="0"/>
              <a:t>(11 Yıl*4.181.50 TL)+(8 Ay*348.46 TL)+(23 gün*11.46 TL)=49.047.76 TL brüt kıdem tazminatı hesaplanacaktır.</a:t>
            </a:r>
          </a:p>
        </p:txBody>
      </p:sp>
    </p:spTree>
    <p:extLst>
      <p:ext uri="{BB962C8B-B14F-4D97-AF65-F5344CB8AC3E}">
        <p14:creationId xmlns:p14="http://schemas.microsoft.com/office/powerpoint/2010/main" val="3564018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D7C919C-D31A-4199-956F-FC7116D0BB0B}"/>
              </a:ext>
            </a:extLst>
          </p:cNvPr>
          <p:cNvSpPr>
            <a:spLocks noGrp="1"/>
          </p:cNvSpPr>
          <p:nvPr>
            <p:ph type="title"/>
          </p:nvPr>
        </p:nvSpPr>
        <p:spPr/>
        <p:txBody>
          <a:bodyPr/>
          <a:lstStyle/>
          <a:p>
            <a:r>
              <a:rPr lang="tr-TR" dirty="0"/>
              <a:t>Disiplin Cezaları</a:t>
            </a:r>
          </a:p>
        </p:txBody>
      </p:sp>
      <p:sp>
        <p:nvSpPr>
          <p:cNvPr id="3" name="İçerik Yer Tutucusu 2">
            <a:extLst>
              <a:ext uri="{FF2B5EF4-FFF2-40B4-BE49-F238E27FC236}">
                <a16:creationId xmlns:a16="http://schemas.microsoft.com/office/drawing/2014/main" xmlns="" id="{EBDAA238-3B2A-45D1-A3B0-DDE371AE13C3}"/>
              </a:ext>
            </a:extLst>
          </p:cNvPr>
          <p:cNvSpPr>
            <a:spLocks noGrp="1"/>
          </p:cNvSpPr>
          <p:nvPr>
            <p:ph idx="1"/>
          </p:nvPr>
        </p:nvSpPr>
        <p:spPr/>
        <p:txBody>
          <a:bodyPr>
            <a:normAutofit/>
          </a:bodyPr>
          <a:lstStyle/>
          <a:p>
            <a:pPr algn="just"/>
            <a:r>
              <a:rPr lang="tr-TR" dirty="0"/>
              <a:t>Kusurlu hareketleri görülen ve disiplini ihlal eden işçiler hakkında işverenin 4857 sayılı İş Kanunu’nun 25. maddedeki hakları saklı kalmak kaydıyla bu sözleşmeye ekli “Disiplin Ceza Cetvelinde” belirtilen cezalardan biri verilir.</a:t>
            </a:r>
          </a:p>
          <a:p>
            <a:pPr marL="0" indent="0" algn="just">
              <a:buNone/>
            </a:pPr>
            <a:r>
              <a:rPr lang="tr-TR" dirty="0"/>
              <a:t>Disiplin cezaları şunlardır:			</a:t>
            </a:r>
          </a:p>
          <a:p>
            <a:pPr marL="0" indent="0" algn="just">
              <a:buNone/>
            </a:pPr>
            <a:r>
              <a:rPr lang="tr-TR" dirty="0"/>
              <a:t>  1)      Uyarma			</a:t>
            </a:r>
          </a:p>
          <a:p>
            <a:pPr marL="0" indent="0" algn="just">
              <a:buNone/>
            </a:pPr>
            <a:r>
              <a:rPr lang="tr-TR" dirty="0"/>
              <a:t>  2)      Gündelikten Kesme			</a:t>
            </a:r>
          </a:p>
          <a:p>
            <a:pPr marL="0" indent="0" algn="just">
              <a:buNone/>
            </a:pPr>
            <a:r>
              <a:rPr lang="tr-TR" dirty="0"/>
              <a:t>  3)      İş Akdi Feshi			</a:t>
            </a:r>
          </a:p>
          <a:p>
            <a:pPr marL="0" indent="0" algn="just">
              <a:buNone/>
            </a:pPr>
            <a:r>
              <a:rPr lang="tr-TR" dirty="0"/>
              <a:t>			</a:t>
            </a:r>
          </a:p>
          <a:p>
            <a:pPr marL="0" indent="0" algn="just">
              <a:buNone/>
            </a:pPr>
            <a:r>
              <a:rPr lang="tr-TR" dirty="0"/>
              <a:t>              </a:t>
            </a:r>
          </a:p>
        </p:txBody>
      </p:sp>
    </p:spTree>
    <p:extLst>
      <p:ext uri="{BB962C8B-B14F-4D97-AF65-F5344CB8AC3E}">
        <p14:creationId xmlns:p14="http://schemas.microsoft.com/office/powerpoint/2010/main" val="48849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0A3F32-C940-4367-9BE1-F9112B27ADB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A4681AD-4A3C-4C74-814D-A25F3BCCF93F}"/>
              </a:ext>
            </a:extLst>
          </p:cNvPr>
          <p:cNvSpPr>
            <a:spLocks noGrp="1"/>
          </p:cNvSpPr>
          <p:nvPr>
            <p:ph idx="1"/>
          </p:nvPr>
        </p:nvSpPr>
        <p:spPr/>
        <p:txBody>
          <a:bodyPr>
            <a:normAutofit fontScale="92500" lnSpcReduction="20000"/>
          </a:bodyPr>
          <a:lstStyle/>
          <a:p>
            <a:r>
              <a:rPr lang="tr-TR" dirty="0"/>
              <a:t> </a:t>
            </a:r>
            <a:r>
              <a:rPr lang="tr-TR" b="1" dirty="0"/>
              <a:t>Uyarma</a:t>
            </a:r>
            <a:r>
              <a:rPr lang="tr-TR" dirty="0"/>
              <a:t>: İşçiye görevinde ve davranışlarında daha dikkatli ve özenli olması gerektiğinin yazı ile bildirilmesidir.				</a:t>
            </a:r>
          </a:p>
          <a:p>
            <a:pPr algn="just"/>
            <a:r>
              <a:rPr lang="tr-TR" dirty="0"/>
              <a:t> </a:t>
            </a:r>
            <a:r>
              <a:rPr lang="tr-TR" b="1" dirty="0"/>
              <a:t>Gündelikten Kesme</a:t>
            </a:r>
            <a:r>
              <a:rPr lang="tr-TR" dirty="0"/>
              <a:t>: İşçinin brüt bir aylık çıplak ücretinden 1-3 günlük tutarında kesinti yapılmasıdır. Yapılacak kesinti için cezanın onaylandığı tarihi takip eden ayın ücreti esas alınır. Kesinti miktarı 2 günlük ücreti tutarından fazla olduğu taktirde 2 günü aşan kısım takip eden ayın ücretinden kesilir.				</a:t>
            </a:r>
          </a:p>
          <a:p>
            <a:pPr algn="just"/>
            <a:r>
              <a:rPr lang="tr-TR" b="1" dirty="0"/>
              <a:t>İş Akdi Feshi</a:t>
            </a:r>
            <a:r>
              <a:rPr lang="tr-TR" dirty="0"/>
              <a:t>: İşçinin bir daha aynı işyerinde görev almamak üzere 4857 sayılı İş Kanunu ve iş bu İş Sözleşmesinde yer alan disiplin hükümlerine göre işten çıkarılmasıdır.		</a:t>
            </a:r>
          </a:p>
          <a:p>
            <a:pPr marL="0" indent="0" algn="just">
              <a:buNone/>
            </a:pPr>
            <a:r>
              <a:rPr lang="tr-TR" dirty="0"/>
              <a:t>	</a:t>
            </a:r>
            <a:r>
              <a:rPr lang="es-ES" dirty="0" err="1"/>
              <a:t>Uyarma</a:t>
            </a:r>
            <a:r>
              <a:rPr lang="es-ES" dirty="0"/>
              <a:t> </a:t>
            </a:r>
            <a:r>
              <a:rPr lang="es-ES" dirty="0" err="1"/>
              <a:t>cezası</a:t>
            </a:r>
            <a:r>
              <a:rPr lang="es-ES" dirty="0"/>
              <a:t>: </a:t>
            </a:r>
            <a:r>
              <a:rPr lang="es-ES" dirty="0" err="1"/>
              <a:t>İşveren</a:t>
            </a:r>
            <a:r>
              <a:rPr lang="es-ES" dirty="0"/>
              <a:t> </a:t>
            </a:r>
            <a:r>
              <a:rPr lang="es-ES" dirty="0" err="1"/>
              <a:t>veya</a:t>
            </a:r>
            <a:r>
              <a:rPr lang="es-ES" dirty="0"/>
              <a:t> </a:t>
            </a:r>
            <a:r>
              <a:rPr lang="es-ES" dirty="0" err="1"/>
              <a:t>Vekili</a:t>
            </a:r>
            <a:r>
              <a:rPr lang="es-ES" dirty="0"/>
              <a:t> </a:t>
            </a:r>
            <a:r>
              <a:rPr lang="es-ES" dirty="0" err="1"/>
              <a:t>tarafından</a:t>
            </a:r>
            <a:r>
              <a:rPr lang="es-ES" dirty="0"/>
              <a:t> </a:t>
            </a:r>
            <a:r>
              <a:rPr lang="es-ES" dirty="0" err="1"/>
              <a:t>doğrudan</a:t>
            </a:r>
            <a:r>
              <a:rPr lang="es-ES" dirty="0"/>
              <a:t> </a:t>
            </a:r>
            <a:r>
              <a:rPr lang="es-ES" dirty="0" err="1"/>
              <a:t>verilebilir</a:t>
            </a:r>
            <a:r>
              <a:rPr lang="es-ES" dirty="0"/>
              <a:t>.</a:t>
            </a:r>
            <a:endParaRPr lang="tr-TR" dirty="0"/>
          </a:p>
          <a:p>
            <a:pPr marL="0" indent="0" algn="just">
              <a:buNone/>
            </a:pPr>
            <a:r>
              <a:rPr lang="tr-TR" dirty="0"/>
              <a:t>       Gündelikten Kesme ve İş Akdi Feshi cezaları:  Gündelikten kesme cezası Disiplin Kurulunca, İş </a:t>
            </a:r>
            <a:r>
              <a:rPr lang="tr-TR" dirty="0" err="1"/>
              <a:t>Akti</a:t>
            </a:r>
            <a:r>
              <a:rPr lang="tr-TR" dirty="0"/>
              <a:t> Feshi cezası Disiplin Kurulunun kararı ve işverenin onayı ile verilir.</a:t>
            </a:r>
          </a:p>
        </p:txBody>
      </p:sp>
    </p:spTree>
    <p:extLst>
      <p:ext uri="{BB962C8B-B14F-4D97-AF65-F5344CB8AC3E}">
        <p14:creationId xmlns:p14="http://schemas.microsoft.com/office/powerpoint/2010/main" val="4123778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EB3ED8D-4974-47D7-9771-401D4EC8C13A}"/>
              </a:ext>
            </a:extLst>
          </p:cNvPr>
          <p:cNvSpPr>
            <a:spLocks noGrp="1"/>
          </p:cNvSpPr>
          <p:nvPr>
            <p:ph type="title"/>
          </p:nvPr>
        </p:nvSpPr>
        <p:spPr>
          <a:xfrm>
            <a:off x="645740" y="452718"/>
            <a:ext cx="9404723" cy="1400530"/>
          </a:xfrm>
        </p:spPr>
        <p:txBody>
          <a:bodyPr/>
          <a:lstStyle/>
          <a:p>
            <a:r>
              <a:rPr lang="tr-TR" sz="2400" dirty="0"/>
              <a:t>Disiplin Cezaları konusunda her işyeri kendi kurallarını da belirleyebilir; Örneğin Mersin Üniversitesi Rektörlüğü de Belirsiz Süreli Hizmet Sözleşmesinin Ekinde Disiplin Ceza Defteri hazırlamıştır.</a:t>
            </a:r>
          </a:p>
        </p:txBody>
      </p:sp>
      <p:pic>
        <p:nvPicPr>
          <p:cNvPr id="4" name="İçerik Yer Tutucusu 3">
            <a:extLst>
              <a:ext uri="{FF2B5EF4-FFF2-40B4-BE49-F238E27FC236}">
                <a16:creationId xmlns:a16="http://schemas.microsoft.com/office/drawing/2014/main" xmlns="" id="{1CE3E05C-21C0-4D4A-A952-3611EB5A5E2B}"/>
              </a:ext>
            </a:extLst>
          </p:cNvPr>
          <p:cNvPicPr>
            <a:picLocks noGrp="1" noChangeAspect="1"/>
          </p:cNvPicPr>
          <p:nvPr>
            <p:ph idx="1"/>
          </p:nvPr>
        </p:nvPicPr>
        <p:blipFill>
          <a:blip r:embed="rId2"/>
          <a:stretch>
            <a:fillRect/>
          </a:stretch>
        </p:blipFill>
        <p:spPr>
          <a:xfrm>
            <a:off x="1103313" y="2468145"/>
            <a:ext cx="8947150" cy="3364747"/>
          </a:xfrm>
          <a:prstGeom prst="rect">
            <a:avLst/>
          </a:prstGeom>
        </p:spPr>
      </p:pic>
    </p:spTree>
    <p:extLst>
      <p:ext uri="{BB962C8B-B14F-4D97-AF65-F5344CB8AC3E}">
        <p14:creationId xmlns:p14="http://schemas.microsoft.com/office/powerpoint/2010/main" val="330780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27F3BC5-0D9A-481C-A5FE-CD8C5C882918}"/>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F609C703-1C74-44A1-8AA9-0A840FD2DE97}"/>
              </a:ext>
            </a:extLst>
          </p:cNvPr>
          <p:cNvPicPr>
            <a:picLocks noGrp="1" noChangeAspect="1"/>
          </p:cNvPicPr>
          <p:nvPr>
            <p:ph idx="1"/>
          </p:nvPr>
        </p:nvPicPr>
        <p:blipFill>
          <a:blip r:embed="rId2"/>
          <a:stretch>
            <a:fillRect/>
          </a:stretch>
        </p:blipFill>
        <p:spPr>
          <a:xfrm>
            <a:off x="1103313" y="2538244"/>
            <a:ext cx="8947150" cy="3224550"/>
          </a:xfrm>
          <a:prstGeom prst="rect">
            <a:avLst/>
          </a:prstGeom>
        </p:spPr>
      </p:pic>
    </p:spTree>
    <p:extLst>
      <p:ext uri="{BB962C8B-B14F-4D97-AF65-F5344CB8AC3E}">
        <p14:creationId xmlns:p14="http://schemas.microsoft.com/office/powerpoint/2010/main" val="1134276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C154848-BE22-458A-BA9E-3223C53FD253}"/>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C3BA00E7-3E1D-417B-95E4-841FF3234AFF}"/>
              </a:ext>
            </a:extLst>
          </p:cNvPr>
          <p:cNvPicPr>
            <a:picLocks noGrp="1" noChangeAspect="1"/>
          </p:cNvPicPr>
          <p:nvPr>
            <p:ph idx="1"/>
          </p:nvPr>
        </p:nvPicPr>
        <p:blipFill>
          <a:blip r:embed="rId2"/>
          <a:stretch>
            <a:fillRect/>
          </a:stretch>
        </p:blipFill>
        <p:spPr>
          <a:xfrm>
            <a:off x="1103313" y="3138891"/>
            <a:ext cx="8947150" cy="2023256"/>
          </a:xfrm>
          <a:prstGeom prst="rect">
            <a:avLst/>
          </a:prstGeom>
        </p:spPr>
      </p:pic>
    </p:spTree>
    <p:extLst>
      <p:ext uri="{BB962C8B-B14F-4D97-AF65-F5344CB8AC3E}">
        <p14:creationId xmlns:p14="http://schemas.microsoft.com/office/powerpoint/2010/main" val="4051012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14AA64-B6CA-453F-859C-9529F377E6EB}"/>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xmlns="" id="{17C9BA34-0AA2-4C17-B232-B6E32DD39AFE}"/>
              </a:ext>
            </a:extLst>
          </p:cNvPr>
          <p:cNvPicPr>
            <a:picLocks noGrp="1" noChangeAspect="1"/>
          </p:cNvPicPr>
          <p:nvPr>
            <p:ph idx="1"/>
          </p:nvPr>
        </p:nvPicPr>
        <p:blipFill>
          <a:blip r:embed="rId2"/>
          <a:stretch>
            <a:fillRect/>
          </a:stretch>
        </p:blipFill>
        <p:spPr>
          <a:xfrm>
            <a:off x="1103313" y="2689510"/>
            <a:ext cx="8947150" cy="2922018"/>
          </a:xfrm>
          <a:prstGeom prst="rect">
            <a:avLst/>
          </a:prstGeom>
        </p:spPr>
      </p:pic>
    </p:spTree>
    <p:extLst>
      <p:ext uri="{BB962C8B-B14F-4D97-AF65-F5344CB8AC3E}">
        <p14:creationId xmlns:p14="http://schemas.microsoft.com/office/powerpoint/2010/main" val="173325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4F6F6E-444D-47FA-BF30-DF10F184BBAF}"/>
              </a:ext>
            </a:extLst>
          </p:cNvPr>
          <p:cNvSpPr>
            <a:spLocks noGrp="1"/>
          </p:cNvSpPr>
          <p:nvPr>
            <p:ph type="title"/>
          </p:nvPr>
        </p:nvSpPr>
        <p:spPr/>
        <p:txBody>
          <a:bodyPr/>
          <a:lstStyle/>
          <a:p>
            <a:r>
              <a:rPr lang="tr-TR" sz="2400" dirty="0"/>
              <a:t>Yine sözleşmede her kurum özel şartlar belirleyebilmektedir: Mersin Üniversitesi Belirsiz Süreli Hizmet Sözleşmesi Örneğinde olduğu gibi…</a:t>
            </a:r>
          </a:p>
        </p:txBody>
      </p:sp>
      <p:sp>
        <p:nvSpPr>
          <p:cNvPr id="3" name="İçerik Yer Tutucusu 2">
            <a:extLst>
              <a:ext uri="{FF2B5EF4-FFF2-40B4-BE49-F238E27FC236}">
                <a16:creationId xmlns:a16="http://schemas.microsoft.com/office/drawing/2014/main" xmlns="" id="{EA8B903A-B9AB-41D3-B7FF-8588CF48674D}"/>
              </a:ext>
            </a:extLst>
          </p:cNvPr>
          <p:cNvSpPr>
            <a:spLocks noGrp="1"/>
          </p:cNvSpPr>
          <p:nvPr>
            <p:ph idx="1"/>
          </p:nvPr>
        </p:nvSpPr>
        <p:spPr/>
        <p:txBody>
          <a:bodyPr>
            <a:normAutofit fontScale="62500" lnSpcReduction="20000"/>
          </a:bodyPr>
          <a:lstStyle/>
          <a:p>
            <a:pPr marL="0" indent="0">
              <a:buNone/>
            </a:pPr>
            <a:r>
              <a:rPr lang="tr-TR" dirty="0"/>
              <a:t>			</a:t>
            </a:r>
          </a:p>
          <a:p>
            <a:r>
              <a:rPr lang="tr-TR" dirty="0"/>
              <a:t> İşçi, iş sözleşmesi devam ettiği sürece özel de olsa başka bir işte çalışmamayı taahhüt eder.			</a:t>
            </a:r>
          </a:p>
          <a:p>
            <a:r>
              <a:rPr lang="tr-TR" dirty="0"/>
              <a:t> İşçi, 4857 sayılı İş Kanunu’na göre hak kazandığı yıllık ücretli iznini, İşverenin hizmet gerekleri ve iş şartlarına göre belirleyeceği zaman ve sürelerde kullanmayı kabul eder.			</a:t>
            </a:r>
          </a:p>
          <a:p>
            <a:r>
              <a:rPr lang="tr-TR" dirty="0"/>
              <a:t>İşçi, iş sözleşmesinin feshinde, kendisine teslim edilmiş bulunan her türlü demirbaş eşyayı eksiksiz olarak teslim etmeyi, kendi kasıt veya kusurundan meydana gelmiş zararlar varsa, tazmin etmeyi taahhüt eder.			</a:t>
            </a:r>
          </a:p>
          <a:p>
            <a:r>
              <a:rPr lang="tr-TR" dirty="0"/>
              <a:t> İşveren, işçinin ücretini ve bu sözleşme ile İş Kanunundan doğan diğer haklarını süresinde ödemeyi kabul ve taahhüt eder.			</a:t>
            </a:r>
          </a:p>
          <a:p>
            <a:r>
              <a:rPr lang="tr-TR" dirty="0"/>
              <a:t> İşçi, tebligat adresi ve medeni hal gibi kişisel bilgilerinde meydana gelecek değişiklikleri en geç bir hafa içerisinde İşveren vekiline yazılı olarak bildirmek zorundadır. Aksi halde işçinin İşverene son bildirmiş olduğu adresine yapılan tebligatlar geçerlidir.			</a:t>
            </a:r>
          </a:p>
          <a:p>
            <a:r>
              <a:rPr lang="tr-TR" dirty="0"/>
              <a:t> İşçi kılık ve kıyafet konusunda “Kamu Kurum ve Kuruluşlarında Çalışan Personelin Kılık ve Kıyafetlerine Dair Yönetmelik hükümlerinde öngörülen hususlara uymayı peşinen kabul ve taahhüt eder. Bu kapsamda işveren tarafından belirlenen kıyafetleri görev sırasında giymek zorundadır. 			</a:t>
            </a:r>
          </a:p>
          <a:p>
            <a:r>
              <a:rPr lang="tr-TR" dirty="0"/>
              <a:t> İşçi, almış olduğu istirahat, iş görmemezlik ve iş kazasına bağlı raporlarını raporun yazıldığı tarihten itibaren en geç iki iş günü içerisinde İşveren vekiline bildirmek ve teslim etmek zorundadır. Aksi halde Sosyal Güvenlik Kurumuna zamanında bildirim yapılmamasından kaynaklı oluşacak idari para cezası işçinin ücretinden kesilir.			</a:t>
            </a:r>
          </a:p>
          <a:p>
            <a:endParaRPr lang="tr-TR" dirty="0"/>
          </a:p>
        </p:txBody>
      </p:sp>
    </p:spTree>
    <p:extLst>
      <p:ext uri="{BB962C8B-B14F-4D97-AF65-F5344CB8AC3E}">
        <p14:creationId xmlns:p14="http://schemas.microsoft.com/office/powerpoint/2010/main" val="2436756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5025C1-1297-4121-99BE-88F79A05F4D2}"/>
              </a:ext>
            </a:extLst>
          </p:cNvPr>
          <p:cNvSpPr>
            <a:spLocks noGrp="1"/>
          </p:cNvSpPr>
          <p:nvPr>
            <p:ph type="title"/>
          </p:nvPr>
        </p:nvSpPr>
        <p:spPr/>
        <p:txBody>
          <a:bodyPr/>
          <a:lstStyle/>
          <a:p>
            <a:r>
              <a:rPr lang="tr-TR" dirty="0"/>
              <a:t>4 / D İşçilerinin Kadro Garantisi Var Mı…</a:t>
            </a:r>
          </a:p>
        </p:txBody>
      </p:sp>
      <p:sp>
        <p:nvSpPr>
          <p:cNvPr id="3" name="İçerik Yer Tutucusu 2">
            <a:extLst>
              <a:ext uri="{FF2B5EF4-FFF2-40B4-BE49-F238E27FC236}">
                <a16:creationId xmlns:a16="http://schemas.microsoft.com/office/drawing/2014/main" xmlns="" id="{53203BF2-9EBD-4311-AFCE-C228ACD9E13D}"/>
              </a:ext>
            </a:extLst>
          </p:cNvPr>
          <p:cNvSpPr>
            <a:spLocks noGrp="1"/>
          </p:cNvSpPr>
          <p:nvPr>
            <p:ph idx="1"/>
          </p:nvPr>
        </p:nvSpPr>
        <p:spPr/>
        <p:txBody>
          <a:bodyPr>
            <a:normAutofit/>
          </a:bodyPr>
          <a:lstStyle/>
          <a:p>
            <a:pPr algn="just"/>
            <a:r>
              <a:rPr lang="tr-TR" dirty="0"/>
              <a:t>Belirsiz süreli iş sözleşmesi ile 4/D bendinde kamuda istihdam edilen işçiler ilgili kanun ve işyeri kurallarına uyduğu sürece emekli olacağı tarihe kadar çalışmasında bir engel yoktur.</a:t>
            </a:r>
          </a:p>
          <a:p>
            <a:pPr algn="just"/>
            <a:r>
              <a:rPr lang="tr-TR" dirty="0"/>
              <a:t>Bu açıdan 4/D işçilerinin kadro garantisi olduğu söylenebilir. Sadece daha önce de belirtildiği gibi 4857 sayılı Kanun’un 25. maddesinde sayılan sağlık nedenleri, ahlak ve iyi niyet kurallarına uymama, zorlayıcı nedenler, göz altı veya tutukluluk gibi durumlar söz konusu olduğunda garantili durum ortadan kalkmaktadır.</a:t>
            </a:r>
          </a:p>
          <a:p>
            <a:pPr marL="0" indent="0" algn="just">
              <a:buNone/>
            </a:pPr>
            <a:endParaRPr lang="tr-TR" dirty="0"/>
          </a:p>
          <a:p>
            <a:pPr algn="just"/>
            <a:endParaRPr lang="tr-TR" dirty="0"/>
          </a:p>
        </p:txBody>
      </p:sp>
    </p:spTree>
    <p:extLst>
      <p:ext uri="{BB962C8B-B14F-4D97-AF65-F5344CB8AC3E}">
        <p14:creationId xmlns:p14="http://schemas.microsoft.com/office/powerpoint/2010/main" val="287470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479A1E-3117-432D-A898-48768A38B493}"/>
              </a:ext>
            </a:extLst>
          </p:cNvPr>
          <p:cNvSpPr>
            <a:spLocks noGrp="1"/>
          </p:cNvSpPr>
          <p:nvPr>
            <p:ph type="title"/>
          </p:nvPr>
        </p:nvSpPr>
        <p:spPr/>
        <p:txBody>
          <a:bodyPr/>
          <a:lstStyle/>
          <a:p>
            <a:pPr algn="ctr"/>
            <a:r>
              <a:rPr lang="tr-TR" dirty="0"/>
              <a:t>Hukuki Dayanaklar</a:t>
            </a:r>
          </a:p>
        </p:txBody>
      </p:sp>
      <p:sp>
        <p:nvSpPr>
          <p:cNvPr id="3" name="İçerik Yer Tutucusu 2">
            <a:extLst>
              <a:ext uri="{FF2B5EF4-FFF2-40B4-BE49-F238E27FC236}">
                <a16:creationId xmlns:a16="http://schemas.microsoft.com/office/drawing/2014/main" xmlns="" id="{9CEFA52B-B471-461D-9755-DB572B44260D}"/>
              </a:ext>
            </a:extLst>
          </p:cNvPr>
          <p:cNvSpPr>
            <a:spLocks noGrp="1"/>
          </p:cNvSpPr>
          <p:nvPr>
            <p:ph idx="1"/>
          </p:nvPr>
        </p:nvSpPr>
        <p:spPr/>
        <p:txBody>
          <a:bodyPr>
            <a:normAutofit lnSpcReduction="10000"/>
          </a:bodyPr>
          <a:lstStyle/>
          <a:p>
            <a:r>
              <a:rPr lang="tr-TR" dirty="0"/>
              <a:t>4857 sayılı İş Kanunu</a:t>
            </a:r>
          </a:p>
          <a:p>
            <a:pPr algn="just"/>
            <a:r>
              <a:rPr lang="tr-TR" dirty="0"/>
              <a:t>5620 sayılı Kamuda Geçici İş Pozisyonlarında Çalışanların Sürekli İşçi Kadrolarına Veya Sözleşmeli Personel Statüsüne Geçirilmeleri, Geçici İşçi Çalıştırılması İle Bazı Kanunlarda Değişiklik Yapılması Hakkında Kanun</a:t>
            </a:r>
          </a:p>
          <a:p>
            <a:pPr algn="just"/>
            <a:r>
              <a:rPr lang="tr-TR" dirty="0"/>
              <a:t>5510 Sosyal Sigortalar ve Genel Sağlık Sigortası Kanunu</a:t>
            </a:r>
          </a:p>
          <a:p>
            <a:pPr algn="just"/>
            <a:r>
              <a:rPr lang="tr-TR" dirty="0"/>
              <a:t>696 sayılı KHK Kapsamında Sürekli İşçi Mevzuatı</a:t>
            </a:r>
          </a:p>
          <a:p>
            <a:pPr algn="just"/>
            <a:r>
              <a:rPr lang="tr-TR" dirty="0"/>
              <a:t>Toplu İş Sözleşmesi Uygulamaları</a:t>
            </a:r>
          </a:p>
          <a:p>
            <a:pPr algn="just"/>
            <a:r>
              <a:rPr lang="tr-TR" dirty="0"/>
              <a:t>Yüksek Hakem Kurulu Kararları</a:t>
            </a:r>
          </a:p>
          <a:p>
            <a:pPr marL="0" indent="0" algn="just">
              <a:buNone/>
            </a:pPr>
            <a:r>
              <a:rPr lang="tr-TR" dirty="0"/>
              <a:t>Tüm bu mevzuat genel anlamda 4/D istihdam biçimini düzenlemekle birlikte temel olan Toplu İş Sözleşmesi hükümleri olmaktadır.</a:t>
            </a:r>
          </a:p>
        </p:txBody>
      </p:sp>
    </p:spTree>
    <p:extLst>
      <p:ext uri="{BB962C8B-B14F-4D97-AF65-F5344CB8AC3E}">
        <p14:creationId xmlns:p14="http://schemas.microsoft.com/office/powerpoint/2010/main" val="2913449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D239A8-E375-48D9-BED0-36EA1D4FB15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04AC7BE-BE27-4D0A-B759-4F794423C3DF}"/>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lgn="ctr">
              <a:buNone/>
            </a:pPr>
            <a:r>
              <a:rPr lang="tr-TR" sz="7200" dirty="0"/>
              <a:t>TEŞEKKÜRLER…</a:t>
            </a:r>
          </a:p>
        </p:txBody>
      </p:sp>
    </p:spTree>
    <p:extLst>
      <p:ext uri="{BB962C8B-B14F-4D97-AF65-F5344CB8AC3E}">
        <p14:creationId xmlns:p14="http://schemas.microsoft.com/office/powerpoint/2010/main" val="13715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AFACD8-8BC3-4276-837E-B1AABF222F3F}"/>
              </a:ext>
            </a:extLst>
          </p:cNvPr>
          <p:cNvSpPr>
            <a:spLocks noGrp="1"/>
          </p:cNvSpPr>
          <p:nvPr>
            <p:ph type="title"/>
          </p:nvPr>
        </p:nvSpPr>
        <p:spPr/>
        <p:txBody>
          <a:bodyPr/>
          <a:lstStyle/>
          <a:p>
            <a:pPr algn="ctr"/>
            <a:r>
              <a:rPr lang="tr-TR" dirty="0"/>
              <a:t>YÜKSEK HAKEM KURULU TİS MADDELERİNİN UYGULANMASI</a:t>
            </a:r>
          </a:p>
        </p:txBody>
      </p:sp>
      <p:sp>
        <p:nvSpPr>
          <p:cNvPr id="3" name="İçerik Yer Tutucusu 2">
            <a:extLst>
              <a:ext uri="{FF2B5EF4-FFF2-40B4-BE49-F238E27FC236}">
                <a16:creationId xmlns:a16="http://schemas.microsoft.com/office/drawing/2014/main" xmlns="" id="{CCD7E7DC-7D6F-4904-AA22-FB600BB6E9E8}"/>
              </a:ext>
            </a:extLst>
          </p:cNvPr>
          <p:cNvSpPr>
            <a:spLocks noGrp="1"/>
          </p:cNvSpPr>
          <p:nvPr>
            <p:ph idx="1"/>
          </p:nvPr>
        </p:nvSpPr>
        <p:spPr/>
        <p:txBody>
          <a:bodyPr/>
          <a:lstStyle/>
          <a:p>
            <a:pPr algn="just"/>
            <a:endParaRPr lang="tr-TR" dirty="0"/>
          </a:p>
          <a:p>
            <a:pPr algn="just"/>
            <a:r>
              <a:rPr lang="tr-TR" dirty="0"/>
              <a:t>Geçiş işlemleri için 01.01.2018 tarihinde düzenleme yapıldı, 01.04.2018 tarihinde de kadroya geçirme işlemleri tamamlandı.</a:t>
            </a:r>
          </a:p>
          <a:p>
            <a:pPr algn="just"/>
            <a:r>
              <a:rPr lang="tr-TR" dirty="0"/>
              <a:t>Geçiş işlemleri tamamlanan işçilere idarelerce uygulanmak üzere, Yüksek Hakem Kurulu tarafından karara bağlanan toplu iş sözleşmesi hükümleri merkezi kurumlarda 31.10.2020 tarihine kadar uygulanacaktır.</a:t>
            </a:r>
          </a:p>
          <a:p>
            <a:pPr algn="just"/>
            <a:r>
              <a:rPr lang="tr-TR" dirty="0"/>
              <a:t>TİS, sürekli işçi kadrolarına geçirilen işçilerin ücreti ile diğer mali ve sosyal haklarının belirlenmesinde esas alınacaktır.</a:t>
            </a:r>
          </a:p>
        </p:txBody>
      </p:sp>
    </p:spTree>
    <p:extLst>
      <p:ext uri="{BB962C8B-B14F-4D97-AF65-F5344CB8AC3E}">
        <p14:creationId xmlns:p14="http://schemas.microsoft.com/office/powerpoint/2010/main" val="56168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444D67-E9DE-4D5B-AAE2-992E740DD6EA}"/>
              </a:ext>
            </a:extLst>
          </p:cNvPr>
          <p:cNvSpPr>
            <a:spLocks noGrp="1"/>
          </p:cNvSpPr>
          <p:nvPr>
            <p:ph type="title"/>
          </p:nvPr>
        </p:nvSpPr>
        <p:spPr/>
        <p:txBody>
          <a:bodyPr/>
          <a:lstStyle/>
          <a:p>
            <a:r>
              <a:rPr lang="tr-TR" sz="2800" dirty="0"/>
              <a:t>ÜCRET HAKLARI</a:t>
            </a:r>
            <a:br>
              <a:rPr lang="tr-TR" sz="2800" dirty="0"/>
            </a:br>
            <a:r>
              <a:rPr lang="tr-TR" sz="2800" dirty="0"/>
              <a:t>(Ücret Zammı, İkramiye, Tediye, Diğer Sosyal Yardımlar)</a:t>
            </a:r>
          </a:p>
        </p:txBody>
      </p:sp>
      <p:sp>
        <p:nvSpPr>
          <p:cNvPr id="3" name="İçerik Yer Tutucusu 2">
            <a:extLst>
              <a:ext uri="{FF2B5EF4-FFF2-40B4-BE49-F238E27FC236}">
                <a16:creationId xmlns:a16="http://schemas.microsoft.com/office/drawing/2014/main" xmlns="" id="{BB292D9D-D985-49B8-84CF-6F05B326C9C3}"/>
              </a:ext>
            </a:extLst>
          </p:cNvPr>
          <p:cNvSpPr>
            <a:spLocks noGrp="1"/>
          </p:cNvSpPr>
          <p:nvPr>
            <p:ph idx="1"/>
          </p:nvPr>
        </p:nvSpPr>
        <p:spPr>
          <a:xfrm>
            <a:off x="1104293" y="2142371"/>
            <a:ext cx="8946541" cy="4195481"/>
          </a:xfrm>
        </p:spPr>
        <p:txBody>
          <a:bodyPr>
            <a:normAutofit lnSpcReduction="10000"/>
          </a:bodyPr>
          <a:lstStyle/>
          <a:p>
            <a:pPr marL="0" indent="0" algn="just">
              <a:buNone/>
            </a:pPr>
            <a:r>
              <a:rPr lang="tr-TR" b="1" dirty="0"/>
              <a:t>Ücret Zammı</a:t>
            </a:r>
          </a:p>
          <a:p>
            <a:pPr marL="0" indent="0" algn="just">
              <a:buNone/>
            </a:pPr>
            <a:r>
              <a:rPr lang="tr-TR" dirty="0"/>
              <a:t>Her yıl altı (6) şar aylık dilimler halinde günlük ücretlerinin %4 ü oranında zam belirlenir.</a:t>
            </a:r>
          </a:p>
          <a:p>
            <a:pPr marL="0" indent="0" algn="just">
              <a:buNone/>
            </a:pPr>
            <a:r>
              <a:rPr lang="tr-TR" b="1" dirty="0"/>
              <a:t>İkramiye</a:t>
            </a:r>
          </a:p>
          <a:p>
            <a:pPr marL="0" indent="0" algn="just">
              <a:buNone/>
            </a:pPr>
            <a:r>
              <a:rPr lang="tr-TR" dirty="0"/>
              <a:t>İşçilere Ocak-Temmuz aylarında olmak üzere yılda iki kez 5’er günlük olmak üzere toplam 10 günlük ücretleri tutarında ikramiye ödenir. İşçinin çalıştığı sürenin bir yıldan az olması durumunda ödemenin çalıştığı süre ile orantılı olarak hesaplanacağı ayrıca ifade edilmiştir. </a:t>
            </a:r>
          </a:p>
          <a:p>
            <a:pPr marL="0" indent="0" algn="just">
              <a:buNone/>
            </a:pPr>
            <a:r>
              <a:rPr lang="tr-TR" b="1" dirty="0"/>
              <a:t>Tediye</a:t>
            </a:r>
          </a:p>
          <a:p>
            <a:pPr marL="0" indent="0" algn="just">
              <a:buNone/>
            </a:pPr>
            <a:r>
              <a:rPr lang="tr-TR" dirty="0"/>
              <a:t>Kamuda işçi statüsünde çalışan her işçiye 1 yılda dört farklı zaman diliminde yatırılan toplam 52 günlük tediye ödeneceği kanunla hüküm altına alınmıştır.</a:t>
            </a:r>
          </a:p>
        </p:txBody>
      </p:sp>
    </p:spTree>
    <p:extLst>
      <p:ext uri="{BB962C8B-B14F-4D97-AF65-F5344CB8AC3E}">
        <p14:creationId xmlns:p14="http://schemas.microsoft.com/office/powerpoint/2010/main" val="311089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F962FF-4E49-46A0-AC8E-DF0C266FE01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B32E5FE-F996-42B2-BC1C-966FE255BBC3}"/>
              </a:ext>
            </a:extLst>
          </p:cNvPr>
          <p:cNvSpPr>
            <a:spLocks noGrp="1"/>
          </p:cNvSpPr>
          <p:nvPr>
            <p:ph idx="1"/>
          </p:nvPr>
        </p:nvSpPr>
        <p:spPr/>
        <p:txBody>
          <a:bodyPr/>
          <a:lstStyle/>
          <a:p>
            <a:pPr algn="just"/>
            <a:r>
              <a:rPr lang="tr-TR" b="1" dirty="0"/>
              <a:t>İlave tediye hesabında dikkate alınmayacak ücret türleri;</a:t>
            </a:r>
          </a:p>
          <a:p>
            <a:pPr algn="just">
              <a:buFontTx/>
              <a:buChar char="-"/>
            </a:pPr>
            <a:r>
              <a:rPr lang="tr-TR" dirty="0"/>
              <a:t>Fazla mesai</a:t>
            </a:r>
          </a:p>
          <a:p>
            <a:pPr algn="just">
              <a:buFontTx/>
              <a:buChar char="-"/>
            </a:pPr>
            <a:r>
              <a:rPr lang="tr-TR" dirty="0"/>
              <a:t>Evlilik zammı veya primi</a:t>
            </a:r>
          </a:p>
          <a:p>
            <a:pPr algn="just">
              <a:buFontTx/>
              <a:buChar char="-"/>
            </a:pPr>
            <a:r>
              <a:rPr lang="tr-TR" dirty="0"/>
              <a:t>Ayni yardımlar</a:t>
            </a:r>
          </a:p>
          <a:p>
            <a:pPr algn="just">
              <a:buFontTx/>
              <a:buChar char="-"/>
            </a:pPr>
            <a:r>
              <a:rPr lang="tr-TR" dirty="0"/>
              <a:t>Hafta tatil ücreti</a:t>
            </a:r>
          </a:p>
          <a:p>
            <a:pPr algn="just">
              <a:buFontTx/>
              <a:buChar char="-"/>
            </a:pPr>
            <a:r>
              <a:rPr lang="tr-TR" dirty="0"/>
              <a:t>Genel tatil ücreti</a:t>
            </a:r>
          </a:p>
          <a:p>
            <a:pPr algn="just">
              <a:buFontTx/>
              <a:buChar char="-"/>
            </a:pPr>
            <a:r>
              <a:rPr lang="tr-TR" dirty="0"/>
              <a:t>Harcırah</a:t>
            </a:r>
          </a:p>
          <a:p>
            <a:pPr marL="0" indent="0" algn="just">
              <a:buNone/>
            </a:pPr>
            <a:endParaRPr lang="tr-TR" dirty="0"/>
          </a:p>
        </p:txBody>
      </p:sp>
    </p:spTree>
    <p:extLst>
      <p:ext uri="{BB962C8B-B14F-4D97-AF65-F5344CB8AC3E}">
        <p14:creationId xmlns:p14="http://schemas.microsoft.com/office/powerpoint/2010/main" val="4776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754857-21DE-4344-8EF9-E823E614E90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E7C8234-DE61-41EB-97AE-CEE6A329EA48}"/>
              </a:ext>
            </a:extLst>
          </p:cNvPr>
          <p:cNvSpPr>
            <a:spLocks noGrp="1"/>
          </p:cNvSpPr>
          <p:nvPr>
            <p:ph idx="1"/>
          </p:nvPr>
        </p:nvSpPr>
        <p:spPr/>
        <p:txBody>
          <a:bodyPr>
            <a:normAutofit fontScale="85000" lnSpcReduction="20000"/>
          </a:bodyPr>
          <a:lstStyle/>
          <a:p>
            <a:r>
              <a:rPr lang="tr-TR" b="1" dirty="0"/>
              <a:t>İlave tediyeye esas olacak çalışma süresinin hesaplanmasında dikkate alınacak süreler;</a:t>
            </a:r>
          </a:p>
          <a:p>
            <a:pPr>
              <a:buFontTx/>
              <a:buChar char="-"/>
            </a:pPr>
            <a:r>
              <a:rPr lang="tr-TR" dirty="0"/>
              <a:t>Kanuni ve idari izinler</a:t>
            </a:r>
          </a:p>
          <a:p>
            <a:pPr>
              <a:buFontTx/>
              <a:buChar char="-"/>
            </a:pPr>
            <a:r>
              <a:rPr lang="tr-TR" dirty="0"/>
              <a:t>Hastalık izinleri</a:t>
            </a:r>
          </a:p>
          <a:p>
            <a:pPr>
              <a:buFontTx/>
              <a:buChar char="-"/>
            </a:pPr>
            <a:r>
              <a:rPr lang="tr-TR" dirty="0"/>
              <a:t>Hafta tatili</a:t>
            </a:r>
          </a:p>
          <a:p>
            <a:pPr>
              <a:buFontTx/>
              <a:buChar char="-"/>
            </a:pPr>
            <a:r>
              <a:rPr lang="tr-TR" dirty="0"/>
              <a:t>Ulusal bayram ve genel tatil günleri</a:t>
            </a:r>
          </a:p>
          <a:p>
            <a:pPr marL="0" indent="0">
              <a:buNone/>
            </a:pPr>
            <a:r>
              <a:rPr lang="tr-TR" b="1" dirty="0"/>
              <a:t>İlave tediyeye esas olacak çalışma süresinin hesaplanmasında dikkate alınmayacak süreler; işçinin iş sözleşmesinin askıda olduğu süreler için ilave tediye ödenmez.</a:t>
            </a:r>
          </a:p>
          <a:p>
            <a:pPr>
              <a:buFontTx/>
              <a:buChar char="-"/>
            </a:pPr>
            <a:r>
              <a:rPr lang="tr-TR" dirty="0"/>
              <a:t>Askerlik hizmeti nedeniyle kullanılan ücretsiz izin</a:t>
            </a:r>
          </a:p>
          <a:p>
            <a:pPr>
              <a:buFontTx/>
              <a:buChar char="-"/>
            </a:pPr>
            <a:r>
              <a:rPr lang="tr-TR" dirty="0"/>
              <a:t>Kadın işçilerin analık izni sonrasında kullandığı 6 aya kadar ücretsiz izin</a:t>
            </a:r>
          </a:p>
          <a:p>
            <a:pPr>
              <a:buFontTx/>
              <a:buChar char="-"/>
            </a:pPr>
            <a:r>
              <a:rPr lang="tr-TR" dirty="0"/>
              <a:t>Gözaltına alınma veya tutuklulukta geçen süreler</a:t>
            </a:r>
          </a:p>
          <a:p>
            <a:pPr>
              <a:buFontTx/>
              <a:buChar char="-"/>
            </a:pPr>
            <a:r>
              <a:rPr lang="tr-TR" dirty="0"/>
              <a:t>Toplu sözleşme ve iş sözleşmelerine dayanılarak kullanılan ücretsiz mazeret izinleri</a:t>
            </a:r>
          </a:p>
          <a:p>
            <a:pPr marL="0" indent="0">
              <a:buNone/>
            </a:pPr>
            <a:endParaRPr lang="tr-TR" dirty="0"/>
          </a:p>
        </p:txBody>
      </p:sp>
    </p:spTree>
    <p:extLst>
      <p:ext uri="{BB962C8B-B14F-4D97-AF65-F5344CB8AC3E}">
        <p14:creationId xmlns:p14="http://schemas.microsoft.com/office/powerpoint/2010/main" val="177115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7A6547B-0FD3-4784-A72F-ACB112980DF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25C5790-F012-4853-899F-1D4D1313D34B}"/>
              </a:ext>
            </a:extLst>
          </p:cNvPr>
          <p:cNvSpPr>
            <a:spLocks noGrp="1"/>
          </p:cNvSpPr>
          <p:nvPr>
            <p:ph idx="1"/>
          </p:nvPr>
        </p:nvSpPr>
        <p:spPr/>
        <p:txBody>
          <a:bodyPr/>
          <a:lstStyle/>
          <a:p>
            <a:r>
              <a:rPr lang="tr-TR" dirty="0"/>
              <a:t>İlave tediye ödemelerinden 193 sayılı Gelir Vergisi Kanunu’na göre gelir vergisi kesintisi ve damga vergisi kesintisi yapılmaktadır.</a:t>
            </a:r>
          </a:p>
        </p:txBody>
      </p:sp>
    </p:spTree>
    <p:extLst>
      <p:ext uri="{BB962C8B-B14F-4D97-AF65-F5344CB8AC3E}">
        <p14:creationId xmlns:p14="http://schemas.microsoft.com/office/powerpoint/2010/main" val="2780817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2003</Words>
  <Application>Microsoft Office PowerPoint</Application>
  <PresentationFormat>Geniş ekran</PresentationFormat>
  <Paragraphs>216</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Century Gothic</vt:lpstr>
      <vt:lpstr>Wingdings 3</vt:lpstr>
      <vt:lpstr>İyon</vt:lpstr>
      <vt:lpstr>SÜREKLİ İŞÇİ KADROSU  (4/D)</vt:lpstr>
      <vt:lpstr>Sürekli İşçi Kadrosu (4/D) Nedir?</vt:lpstr>
      <vt:lpstr>PowerPoint Sunusu</vt:lpstr>
      <vt:lpstr>Hukuki Dayanaklar</vt:lpstr>
      <vt:lpstr>YÜKSEK HAKEM KURULU TİS MADDELERİNİN UYGULANMASI</vt:lpstr>
      <vt:lpstr>ÜCRET HAKLARI (Ücret Zammı, İkramiye, Tediye, Diğer Sosyal Yardımlar)</vt:lpstr>
      <vt:lpstr>PowerPoint Sunusu</vt:lpstr>
      <vt:lpstr>PowerPoint Sunusu</vt:lpstr>
      <vt:lpstr>PowerPoint Sunusu</vt:lpstr>
      <vt:lpstr>İlave Tediye Açısından Çalışılmış Gibi Sayılacak Haller</vt:lpstr>
      <vt:lpstr>Aylık Ücretle Birlikte Ödenen Sosyal Yardımlar</vt:lpstr>
      <vt:lpstr>Yıllık Ödenen Sosyal Yardımlar</vt:lpstr>
      <vt:lpstr>Olaya Bağlı Sosyal Yardımlar Ve Diğer Sosyal Yardımlar</vt:lpstr>
      <vt:lpstr>PowerPoint Sunusu</vt:lpstr>
      <vt:lpstr>Askerlik Yardımı</vt:lpstr>
      <vt:lpstr>Hafta Ve Genel Tatillerde Çalışma ve Ücreti</vt:lpstr>
      <vt:lpstr>Gece Çalışması</vt:lpstr>
      <vt:lpstr>Fazla Çalışma Ücreti ve Ödenmesi </vt:lpstr>
      <vt:lpstr>İZİNLER</vt:lpstr>
      <vt:lpstr>PowerPoint Sunusu</vt:lpstr>
      <vt:lpstr>Ara Dinlenme Süreleri </vt:lpstr>
      <vt:lpstr>Bildirim Önelleri</vt:lpstr>
      <vt:lpstr>Kıdem Tazminatı, Hesaplanması ve Ödenmesi</vt:lpstr>
      <vt:lpstr>PowerPoint Sunusu</vt:lpstr>
      <vt:lpstr>PowerPoint Sunusu</vt:lpstr>
      <vt:lpstr>Kıdem Tazminatına Hak Kazandırmayan Fesih Halleri</vt:lpstr>
      <vt:lpstr>PowerPoint Sunusu</vt:lpstr>
      <vt:lpstr>PowerPoint Sunusu</vt:lpstr>
      <vt:lpstr>PowerPoint Sunusu</vt:lpstr>
      <vt:lpstr>Örnek Kıdem Tazminatı Hesaplaması</vt:lpstr>
      <vt:lpstr>PowerPoint Sunusu</vt:lpstr>
      <vt:lpstr>Disiplin Cezaları</vt:lpstr>
      <vt:lpstr>PowerPoint Sunusu</vt:lpstr>
      <vt:lpstr>Disiplin Cezaları konusunda her işyeri kendi kurallarını da belirleyebilir; Örneğin Mersin Üniversitesi Rektörlüğü de Belirsiz Süreli Hizmet Sözleşmesinin Ekinde Disiplin Ceza Defteri hazırlamıştır.</vt:lpstr>
      <vt:lpstr>PowerPoint Sunusu</vt:lpstr>
      <vt:lpstr>PowerPoint Sunusu</vt:lpstr>
      <vt:lpstr>PowerPoint Sunusu</vt:lpstr>
      <vt:lpstr>Yine sözleşmede her kurum özel şartlar belirleyebilmektedir: Mersin Üniversitesi Belirsiz Süreli Hizmet Sözleşmesi Örneğinde olduğu gibi…</vt:lpstr>
      <vt:lpstr>4 / D İşçilerinin Kadro Garantisi Var Mı…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SÜREKLİ İŞÇİ KADROSU (4/D)</dc:title>
  <dc:creator>CASPER</dc:creator>
  <cp:lastModifiedBy>eda burcu tuncer</cp:lastModifiedBy>
  <cp:revision>55</cp:revision>
  <dcterms:created xsi:type="dcterms:W3CDTF">2020-01-27T20:04:25Z</dcterms:created>
  <dcterms:modified xsi:type="dcterms:W3CDTF">2020-02-04T07:36:05Z</dcterms:modified>
</cp:coreProperties>
</file>